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70" r:id="rId3"/>
    <p:sldId id="271" r:id="rId4"/>
    <p:sldId id="267" r:id="rId5"/>
    <p:sldId id="272" r:id="rId6"/>
    <p:sldId id="269" r:id="rId7"/>
    <p:sldId id="283" r:id="rId8"/>
    <p:sldId id="259" r:id="rId9"/>
    <p:sldId id="273" r:id="rId10"/>
    <p:sldId id="274" r:id="rId11"/>
    <p:sldId id="268" r:id="rId12"/>
    <p:sldId id="261" r:id="rId13"/>
    <p:sldId id="260" r:id="rId14"/>
    <p:sldId id="275" r:id="rId15"/>
    <p:sldId id="276" r:id="rId16"/>
    <p:sldId id="277" r:id="rId17"/>
    <p:sldId id="279" r:id="rId18"/>
    <p:sldId id="278" r:id="rId19"/>
    <p:sldId id="285" r:id="rId20"/>
    <p:sldId id="281" r:id="rId21"/>
    <p:sldId id="280" r:id="rId22"/>
    <p:sldId id="284" r:id="rId23"/>
    <p:sldId id="282" r:id="rId24"/>
    <p:sldId id="258" r:id="rId25"/>
    <p:sldId id="266" r:id="rId26"/>
    <p:sldId id="265" r:id="rId27"/>
    <p:sldId id="264" r:id="rId28"/>
    <p:sldId id="262" r:id="rId29"/>
    <p:sldId id="25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C177F-3559-3E44-B046-CBCDE2F2BD09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D0C7-535F-BE44-AC39-E3F5BF4B2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6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97A4A2C-1432-1346-BDAD-A84A8049FB17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6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0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7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9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9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1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6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16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7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78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A3AC1F-1D3F-8147-8F04-3EBFB418C6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6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7F7BE-2ECB-0045-8D04-CD4B7EB4F85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B353A-72C2-B14B-B103-D54A5F14D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Relationship Id="rId3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332" y="1167331"/>
            <a:ext cx="4569178" cy="1470025"/>
          </a:xfrm>
        </p:spPr>
        <p:txBody>
          <a:bodyPr>
            <a:noAutofit/>
          </a:bodyPr>
          <a:lstStyle/>
          <a:p>
            <a:r>
              <a:rPr lang="en-US" sz="3600" dirty="0"/>
              <a:t>WHEN DID CONTINENTAL CRUST FORM AND WHEN WAS IT DESTROYED?  THE BRAHMA/SHIVA RATIO AND THE GEOLOGIC RECORD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888" y="4613068"/>
            <a:ext cx="4371622" cy="1752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Robert J. Stern* and David Scholl**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*University of Texas at Dallas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**USGS, U Alaska Fairbanks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Where's-the-rest-of-me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644" y="28222"/>
            <a:ext cx="3991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90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9" y="1099782"/>
            <a:ext cx="6906177" cy="472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859" y="268785"/>
            <a:ext cx="78867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rate at which continental crust has grown through time is </a:t>
            </a:r>
          </a:p>
          <a:p>
            <a:r>
              <a:rPr lang="en-US" sz="2400" dirty="0" smtClean="0"/>
              <a:t>commonly discussed…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4089" y="6000820"/>
            <a:ext cx="9069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…but this is a flawed controversy, because it ignores crustal destruction.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980266" y="1975556"/>
            <a:ext cx="19758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Continental crust</a:t>
            </a:r>
          </a:p>
          <a:p>
            <a:r>
              <a:rPr lang="en-US" sz="2000" dirty="0" smtClean="0"/>
              <a:t>“Growth Curves”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641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2222" y="595238"/>
            <a:ext cx="86147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We now understand that continental crust is destroyed as well as created</a:t>
            </a:r>
            <a:endParaRPr lang="en-US" sz="2200" dirty="0"/>
          </a:p>
        </p:txBody>
      </p:sp>
      <p:pic>
        <p:nvPicPr>
          <p:cNvPr id="2" name="Picture 1" descr="ContCrustComing&amp;Going-Color2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7212"/>
            <a:ext cx="9144000" cy="44204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2075" y="6349332"/>
            <a:ext cx="201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Stern &amp; Scholl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15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 descr="Yin-Yang New Loss Rate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717867"/>
            <a:ext cx="7878939" cy="606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441221" y="6151223"/>
            <a:ext cx="6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C. R.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54001"/>
            <a:ext cx="8305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Today, we estimate that about twice as much continental crust is destroyed as created.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65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9" y="0"/>
            <a:ext cx="499513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4363" y="778440"/>
            <a:ext cx="3071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controversy about changing volume of continental crust through time, correctly framed.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494363" y="6364111"/>
            <a:ext cx="2076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Stern &amp; Scholl,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861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ntCrustComing&amp;Going-Color2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6" y="360807"/>
            <a:ext cx="9144000" cy="5650523"/>
          </a:xfrm>
          <a:prstGeom prst="rect">
            <a:avLst/>
          </a:prstGeom>
        </p:spPr>
      </p:pic>
      <p:pic>
        <p:nvPicPr>
          <p:cNvPr id="2" name="Picture 1" descr="ContCrustComing&amp;Going-Color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7716"/>
            <a:ext cx="9144000" cy="442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9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662" y="3801398"/>
            <a:ext cx="496435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Brahma/Shiva ratio</a:t>
            </a:r>
            <a:endParaRPr lang="en-US" dirty="0"/>
          </a:p>
        </p:txBody>
      </p:sp>
      <p:pic>
        <p:nvPicPr>
          <p:cNvPr id="5" name="Picture 4" descr="brah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2902"/>
            <a:ext cx="1526995" cy="1865115"/>
          </a:xfrm>
          <a:prstGeom prst="rect">
            <a:avLst/>
          </a:prstGeom>
        </p:spPr>
      </p:pic>
      <p:pic>
        <p:nvPicPr>
          <p:cNvPr id="6" name="Picture 5" descr="lord+shiva+images.jpg+%2814%2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26" y="3801398"/>
            <a:ext cx="1509869" cy="203773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02037" y="3564284"/>
            <a:ext cx="19626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35897" y="317467"/>
            <a:ext cx="9097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Assign continental crust formation to </a:t>
            </a:r>
            <a:r>
              <a:rPr lang="en-US" sz="2400" b="1" dirty="0" smtClean="0"/>
              <a:t>Brahma</a:t>
            </a:r>
            <a:r>
              <a:rPr lang="en-US" sz="2400" dirty="0" smtClean="0"/>
              <a:t>, </a:t>
            </a:r>
            <a:r>
              <a:rPr lang="en-US" sz="2400" dirty="0"/>
              <a:t>Hindu god </a:t>
            </a:r>
            <a:r>
              <a:rPr lang="en-US" sz="2400" dirty="0" smtClean="0"/>
              <a:t> of creation.</a:t>
            </a:r>
            <a:endParaRPr lang="en-US" sz="2400" dirty="0" smtClean="0"/>
          </a:p>
          <a:p>
            <a:r>
              <a:rPr lang="en-US" sz="2400" dirty="0" smtClean="0"/>
              <a:t>Assign continental crust destruction to </a:t>
            </a:r>
            <a:r>
              <a:rPr lang="en-US" sz="2400" b="1" dirty="0" smtClean="0"/>
              <a:t>Shiva, </a:t>
            </a:r>
            <a:r>
              <a:rPr lang="en-US" sz="2400" dirty="0" smtClean="0"/>
              <a:t>Hindu </a:t>
            </a:r>
            <a:r>
              <a:rPr lang="en-US" sz="2400" dirty="0"/>
              <a:t>god </a:t>
            </a:r>
            <a:r>
              <a:rPr lang="en-US" sz="2400" dirty="0" smtClean="0"/>
              <a:t>of destruction.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99663" y="1746066"/>
            <a:ext cx="588116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want to know how the proportion of volumes of continental crust formation to destruction has varied over time.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7954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58" y="211070"/>
            <a:ext cx="4044827" cy="4525963"/>
          </a:xfrm>
        </p:spPr>
        <p:txBody>
          <a:bodyPr/>
          <a:lstStyle/>
          <a:p>
            <a:r>
              <a:rPr lang="en-US" dirty="0" smtClean="0"/>
              <a:t>Brahma is the Hindu “Creator” god </a:t>
            </a:r>
            <a:endParaRPr lang="en-US" dirty="0"/>
          </a:p>
        </p:txBody>
      </p:sp>
      <p:pic>
        <p:nvPicPr>
          <p:cNvPr id="4" name="Picture 3" descr="brah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60"/>
            <a:ext cx="4078941" cy="4982135"/>
          </a:xfrm>
          <a:prstGeom prst="rect">
            <a:avLst/>
          </a:prstGeom>
        </p:spPr>
      </p:pic>
      <p:pic>
        <p:nvPicPr>
          <p:cNvPr id="7" name="Picture 6" descr="lord+shiva+images.jpg+%2814%2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588" y="1270060"/>
            <a:ext cx="3737000" cy="50434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39118" y="224876"/>
            <a:ext cx="3704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Shiva </a:t>
            </a:r>
            <a:r>
              <a:rPr lang="en-US" sz="3200" dirty="0"/>
              <a:t>is the Hindu </a:t>
            </a:r>
            <a:r>
              <a:rPr lang="en-US" sz="3200" dirty="0" smtClean="0"/>
              <a:t>“Destroyer” god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972483" y="6241551"/>
            <a:ext cx="4545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When </a:t>
            </a:r>
            <a:r>
              <a:rPr lang="en-US" dirty="0"/>
              <a:t>Shiva loses his temper, his third eye opens which </a:t>
            </a:r>
            <a:r>
              <a:rPr lang="en-US" dirty="0" smtClean="0"/>
              <a:t>turns </a:t>
            </a:r>
            <a:r>
              <a:rPr lang="en-US" dirty="0"/>
              <a:t>most things to </a:t>
            </a:r>
            <a:r>
              <a:rPr lang="en-US" dirty="0" smtClean="0"/>
              <a:t>ashes.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211669"/>
            <a:ext cx="4630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Brahmā</a:t>
            </a:r>
            <a:r>
              <a:rPr lang="en-US" dirty="0" smtClean="0"/>
              <a:t> </a:t>
            </a:r>
            <a:r>
              <a:rPr lang="en-US" dirty="0"/>
              <a:t>holds a string of prayer beads </a:t>
            </a:r>
            <a:r>
              <a:rPr lang="en-US" dirty="0" smtClean="0"/>
              <a:t>which he </a:t>
            </a:r>
            <a:r>
              <a:rPr lang="en-US" dirty="0"/>
              <a:t>uses to keep track of the Universe's time.</a:t>
            </a:r>
          </a:p>
        </p:txBody>
      </p:sp>
    </p:spTree>
    <p:extLst>
      <p:ext uri="{BB962C8B-B14F-4D97-AF65-F5344CB8AC3E}">
        <p14:creationId xmlns:p14="http://schemas.microsoft.com/office/powerpoint/2010/main" val="1307546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ntCrustComing&amp;Going-Color2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457" y="1449596"/>
            <a:ext cx="7466170" cy="3303331"/>
          </a:xfrm>
          <a:prstGeom prst="rect">
            <a:avLst/>
          </a:prstGeom>
        </p:spPr>
      </p:pic>
      <p:pic>
        <p:nvPicPr>
          <p:cNvPr id="5" name="Picture 4" descr="brahm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24910"/>
            <a:ext cx="1430822" cy="1747647"/>
          </a:xfrm>
          <a:prstGeom prst="rect">
            <a:avLst/>
          </a:prstGeom>
        </p:spPr>
      </p:pic>
      <p:pic>
        <p:nvPicPr>
          <p:cNvPr id="8" name="Picture 7" descr="lord+shiva+images.jpg+%2814%29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8673"/>
            <a:ext cx="1430822" cy="19310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38503" y="5049383"/>
            <a:ext cx="6278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Let Shiva</a:t>
            </a:r>
            <a:r>
              <a:rPr lang="en-US" sz="2400" dirty="0"/>
              <a:t> </a:t>
            </a:r>
            <a:r>
              <a:rPr lang="en-US" sz="2400" dirty="0" smtClean="0"/>
              <a:t>represent </a:t>
            </a:r>
            <a:r>
              <a:rPr lang="en-US" sz="2400" dirty="0"/>
              <a:t>c</a:t>
            </a:r>
            <a:r>
              <a:rPr lang="en-US" sz="2400" dirty="0" smtClean="0"/>
              <a:t>ontinental crust destruction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430823" y="372515"/>
            <a:ext cx="6195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Let Brahma represent continental crust creation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" y="5816523"/>
            <a:ext cx="8692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want to know the ratio of Brahma’s activities to that of Shiva over time: the Brahma/Shiva ratio.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8822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 descr="Yin-Yang New Loss Rate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717867"/>
            <a:ext cx="7878939" cy="606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441221" y="6151223"/>
            <a:ext cx="6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C. R.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660" y="107617"/>
            <a:ext cx="863770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Modern B/S ~0.64 to 0.53. What was it in the past?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662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395" y="211070"/>
            <a:ext cx="8229600" cy="4525963"/>
          </a:xfrm>
        </p:spPr>
        <p:txBody>
          <a:bodyPr/>
          <a:lstStyle/>
          <a:p>
            <a:r>
              <a:rPr lang="en-US" dirty="0" smtClean="0"/>
              <a:t>We have a powerful indicator of Brahma’s activities: zircon!</a:t>
            </a:r>
            <a:endParaRPr lang="en-US" dirty="0"/>
          </a:p>
        </p:txBody>
      </p:sp>
      <p:pic>
        <p:nvPicPr>
          <p:cNvPr id="4" name="Picture 3" descr="brah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60"/>
            <a:ext cx="4574921" cy="55879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39948" y="916117"/>
            <a:ext cx="3832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Zircon U/</a:t>
            </a:r>
            <a:r>
              <a:rPr lang="en-US" sz="2000" dirty="0" err="1" smtClean="0"/>
              <a:t>Pb</a:t>
            </a:r>
            <a:r>
              <a:rPr lang="en-US" sz="2000" dirty="0" smtClean="0"/>
              <a:t> ages provide a robust record of creation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7158682" y="4737033"/>
            <a:ext cx="1768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</a:t>
            </a:r>
            <a:r>
              <a:rPr lang="en-US" dirty="0" smtClean="0"/>
              <a:t>ircon: 232,000 hits in Google Scholar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58682" y="1813948"/>
            <a:ext cx="18865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Zircon: the nearly indestructible indicator of igneous processes and continental crust production.</a:t>
            </a:r>
            <a:endParaRPr lang="en-US" dirty="0"/>
          </a:p>
        </p:txBody>
      </p:sp>
      <p:pic>
        <p:nvPicPr>
          <p:cNvPr id="8" name="Picture 7" descr="cl1020-j_0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085" y="1772835"/>
            <a:ext cx="2068597" cy="45912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04556" y="6462889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Lawley’s</a:t>
            </a:r>
            <a:r>
              <a:rPr lang="en-US" dirty="0" smtClean="0"/>
              <a:t> Zircon Gallery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481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Untitled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8890000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Box 5"/>
          <p:cNvSpPr txBox="1">
            <a:spLocks noChangeArrowheads="1"/>
          </p:cNvSpPr>
          <p:nvPr/>
        </p:nvSpPr>
        <p:spPr bwMode="auto">
          <a:xfrm>
            <a:off x="838200" y="152400"/>
            <a:ext cx="7583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/>
              <a:t>Zircon Age Distribution of Continental Crust</a:t>
            </a:r>
          </a:p>
        </p:txBody>
      </p:sp>
      <p:sp>
        <p:nvSpPr>
          <p:cNvPr id="48132" name="TextBox 6"/>
          <p:cNvSpPr txBox="1">
            <a:spLocks noChangeArrowheads="1"/>
          </p:cNvSpPr>
          <p:nvPr/>
        </p:nvSpPr>
        <p:spPr bwMode="auto">
          <a:xfrm>
            <a:off x="6238875" y="6396038"/>
            <a:ext cx="2873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Condie &amp; Aster, 2009</a:t>
            </a:r>
          </a:p>
        </p:txBody>
      </p:sp>
    </p:spTree>
    <p:extLst>
      <p:ext uri="{BB962C8B-B14F-4D97-AF65-F5344CB8AC3E}">
        <p14:creationId xmlns:p14="http://schemas.microsoft.com/office/powerpoint/2010/main" val="2633384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rd+shiva+images.jpg+%2814%2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147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667" y="729938"/>
            <a:ext cx="3683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But what geologic record do we have of Shiva’s activity?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517444" y="2540000"/>
            <a:ext cx="34572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 “Shiva indicators” compare with Brahma’s zircons.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517444" y="4981222"/>
            <a:ext cx="3457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Best indicator of continental crust destruction </a:t>
            </a:r>
            <a:r>
              <a:rPr lang="en-US" sz="2000" dirty="0" smtClean="0"/>
              <a:t>is Ultra-High Pressure (UHP) metamorphic rocks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110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schertl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53879" cy="3285765"/>
          </a:xfrm>
          <a:prstGeom prst="rect">
            <a:avLst/>
          </a:prstGeom>
        </p:spPr>
      </p:pic>
      <p:pic>
        <p:nvPicPr>
          <p:cNvPr id="5" name="Picture 4" descr="2schertl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02028"/>
            <a:ext cx="4153879" cy="35559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58237" y="173164"/>
            <a:ext cx="47857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UHP assemblages are characterized diamond or </a:t>
            </a:r>
            <a:r>
              <a:rPr lang="en-US" sz="2400" dirty="0" err="1" smtClean="0"/>
              <a:t>coesite</a:t>
            </a:r>
            <a:r>
              <a:rPr lang="en-US" sz="2400" dirty="0" smtClean="0"/>
              <a:t>.   These require pressures corresponding to </a:t>
            </a:r>
            <a:r>
              <a:rPr lang="en-US" sz="2400" dirty="0" smtClean="0"/>
              <a:t>depths</a:t>
            </a:r>
          </a:p>
          <a:p>
            <a:r>
              <a:rPr lang="en-US" sz="2400" dirty="0" smtClean="0"/>
              <a:t> </a:t>
            </a:r>
            <a:r>
              <a:rPr lang="en-US" sz="2400" dirty="0" smtClean="0"/>
              <a:t>&gt; </a:t>
            </a:r>
            <a:r>
              <a:rPr lang="en-US" sz="2400" dirty="0" smtClean="0"/>
              <a:t>90 km.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UHP </a:t>
            </a:r>
            <a:r>
              <a:rPr lang="en-US" sz="2400" dirty="0" err="1" smtClean="0"/>
              <a:t>terranes</a:t>
            </a:r>
            <a:r>
              <a:rPr lang="en-US" sz="2400" dirty="0" smtClean="0"/>
              <a:t> are samples of continental crust that were </a:t>
            </a:r>
            <a:r>
              <a:rPr lang="en-US" sz="2400" dirty="0" err="1" smtClean="0"/>
              <a:t>subducted</a:t>
            </a:r>
            <a:r>
              <a:rPr lang="en-US" sz="2400" dirty="0" smtClean="0"/>
              <a:t>, then returned to the surface.</a:t>
            </a: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03568" y="6450344"/>
            <a:ext cx="251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Schertl</a:t>
            </a:r>
            <a:r>
              <a:rPr lang="en-US" dirty="0" smtClean="0"/>
              <a:t> and O’Brien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48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gilotti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973"/>
            <a:ext cx="9144000" cy="46194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7073" y="5761433"/>
            <a:ext cx="8697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Worldwide UHP </a:t>
            </a:r>
            <a:r>
              <a:rPr lang="en-US" dirty="0" err="1" smtClean="0"/>
              <a:t>terranes</a:t>
            </a:r>
            <a:r>
              <a:rPr lang="en-US" dirty="0" smtClean="0"/>
              <a:t> from </a:t>
            </a:r>
            <a:r>
              <a:rPr lang="en-US" dirty="0" err="1" smtClean="0"/>
              <a:t>Gilotti</a:t>
            </a:r>
            <a:r>
              <a:rPr lang="en-US" dirty="0" smtClean="0"/>
              <a:t> (2013). Solid symbols indicate confirmed </a:t>
            </a:r>
            <a:r>
              <a:rPr lang="en-US" dirty="0" err="1" smtClean="0"/>
              <a:t>coesite</a:t>
            </a:r>
            <a:r>
              <a:rPr lang="en-US" dirty="0" smtClean="0"/>
              <a:t> or diamond. Open symbols are where UHP metamorphism is inferred from </a:t>
            </a:r>
            <a:r>
              <a:rPr lang="en-US" dirty="0" err="1" smtClean="0"/>
              <a:t>pseudomorphs</a:t>
            </a:r>
            <a:r>
              <a:rPr lang="en-US" dirty="0" smtClean="0"/>
              <a:t> or calculated </a:t>
            </a:r>
            <a:r>
              <a:rPr lang="en-US" i="1" dirty="0" smtClean="0"/>
              <a:t>P–T </a:t>
            </a:r>
            <a:r>
              <a:rPr lang="en-US" dirty="0" smtClean="0"/>
              <a:t>conditions, or cases where index minerals  </a:t>
            </a:r>
            <a:r>
              <a:rPr lang="en-US" dirty="0"/>
              <a:t>have been published in </a:t>
            </a:r>
            <a:r>
              <a:rPr lang="en-US" dirty="0" smtClean="0"/>
              <a:t>abstract.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7112" y="268109"/>
            <a:ext cx="760588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UHP occurrences globally  are &lt;650 Ma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034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7204" y="122542"/>
            <a:ext cx="3506796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</a:t>
            </a:r>
            <a:r>
              <a:rPr lang="en-US" i="1" dirty="0"/>
              <a:t>–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UHP </a:t>
            </a:r>
            <a:r>
              <a:rPr lang="en-US" dirty="0"/>
              <a:t>metamorphism (from </a:t>
            </a:r>
            <a:r>
              <a:rPr lang="en-US" dirty="0" err="1"/>
              <a:t>Liou</a:t>
            </a:r>
            <a:r>
              <a:rPr lang="en-US" dirty="0"/>
              <a:t> et al. 2012). </a:t>
            </a:r>
            <a:r>
              <a:rPr lang="en-US" dirty="0" err="1"/>
              <a:t>E</a:t>
            </a:r>
            <a:r>
              <a:rPr lang="en-US" dirty="0" err="1" smtClean="0"/>
              <a:t>clogite</a:t>
            </a:r>
            <a:r>
              <a:rPr lang="en-US" dirty="0" smtClean="0"/>
              <a:t> </a:t>
            </a:r>
            <a:r>
              <a:rPr lang="en-US" dirty="0" err="1"/>
              <a:t>facies</a:t>
            </a:r>
            <a:r>
              <a:rPr lang="en-US" dirty="0"/>
              <a:t> is shown in light and dark green. Metamorphic </a:t>
            </a:r>
            <a:r>
              <a:rPr lang="en-US" dirty="0" err="1"/>
              <a:t>facies</a:t>
            </a:r>
            <a:r>
              <a:rPr lang="en-US" dirty="0"/>
              <a:t> are delineated by thick gray lines (GS = </a:t>
            </a:r>
            <a:r>
              <a:rPr lang="en-US" dirty="0" err="1"/>
              <a:t>greenschist</a:t>
            </a:r>
            <a:r>
              <a:rPr lang="en-US" dirty="0"/>
              <a:t>, BS = </a:t>
            </a:r>
            <a:r>
              <a:rPr lang="en-US" dirty="0" err="1"/>
              <a:t>blueschist</a:t>
            </a:r>
            <a:r>
              <a:rPr lang="en-US" dirty="0"/>
              <a:t>, A = amphibolite, GR = granulite </a:t>
            </a:r>
            <a:r>
              <a:rPr lang="en-US" dirty="0" err="1"/>
              <a:t>facies</a:t>
            </a:r>
            <a:r>
              <a:rPr lang="en-US" dirty="0"/>
              <a:t>)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The thicknesses of Tibetan and average continental crust are indicated.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UHP metamorphism </a:t>
            </a:r>
            <a:r>
              <a:rPr lang="en-US" dirty="0"/>
              <a:t>is the deeper part of the </a:t>
            </a:r>
            <a:r>
              <a:rPr lang="en-US" dirty="0" err="1"/>
              <a:t>eclogite</a:t>
            </a:r>
            <a:r>
              <a:rPr lang="en-US" dirty="0"/>
              <a:t> </a:t>
            </a:r>
            <a:r>
              <a:rPr lang="en-US" dirty="0" err="1"/>
              <a:t>facies</a:t>
            </a:r>
            <a:r>
              <a:rPr lang="en-US" dirty="0"/>
              <a:t> and corresponds to the </a:t>
            </a:r>
            <a:r>
              <a:rPr lang="en-US" dirty="0" err="1"/>
              <a:t>coesite</a:t>
            </a:r>
            <a:r>
              <a:rPr lang="en-US" dirty="0"/>
              <a:t> stability field (dark green</a:t>
            </a:r>
            <a:r>
              <a:rPr lang="en-US" dirty="0" smtClean="0"/>
              <a:t>). The </a:t>
            </a:r>
            <a:r>
              <a:rPr lang="en-US" dirty="0"/>
              <a:t>yellow, orange, and red lines correspond to generalized cold, tepid, and hot </a:t>
            </a:r>
            <a:r>
              <a:rPr lang="en-US" i="1" dirty="0"/>
              <a:t>P–T </a:t>
            </a:r>
            <a:r>
              <a:rPr lang="en-US" dirty="0"/>
              <a:t>paths for UHP rocks. </a:t>
            </a:r>
          </a:p>
        </p:txBody>
      </p:sp>
      <p:pic>
        <p:nvPicPr>
          <p:cNvPr id="5" name="Picture 4" descr="1gilotti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7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75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93"/>
            <a:ext cx="8229600" cy="69219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interpret the UHP record?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237" y="1417638"/>
            <a:ext cx="4367257" cy="4525963"/>
          </a:xfrm>
        </p:spPr>
        <p:txBody>
          <a:bodyPr/>
          <a:lstStyle/>
          <a:p>
            <a:r>
              <a:rPr lang="en-US" dirty="0" smtClean="0"/>
              <a:t>Assume UHP’s are minor fragments of continental crust </a:t>
            </a:r>
            <a:r>
              <a:rPr lang="en-US" dirty="0" err="1" smtClean="0"/>
              <a:t>subducted</a:t>
            </a:r>
            <a:r>
              <a:rPr lang="en-US" dirty="0" smtClean="0"/>
              <a:t> to &gt; 90km; much more did not return to the surface.</a:t>
            </a:r>
          </a:p>
          <a:p>
            <a:r>
              <a:rPr lang="en-US" dirty="0" smtClean="0"/>
              <a:t>Why no UHPs &gt;650 Ma?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6hacker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62" y="952400"/>
            <a:ext cx="2977407" cy="590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58237" y="6407053"/>
            <a:ext cx="1875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Hacker et al.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227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354013" y="-55563"/>
            <a:ext cx="864076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Another Shiva Indicator: Truncation of Paleozoic sedimentary </a:t>
            </a:r>
            <a:r>
              <a:rPr lang="en-US" sz="2800" dirty="0" err="1"/>
              <a:t>facies</a:t>
            </a:r>
            <a:r>
              <a:rPr lang="en-US" sz="2800" dirty="0"/>
              <a:t> and structures against the Pacific margin ~250 Ma</a:t>
            </a:r>
          </a:p>
          <a:p>
            <a:endParaRPr lang="en-US" sz="2800" dirty="0"/>
          </a:p>
        </p:txBody>
      </p:sp>
      <p:sp>
        <p:nvSpPr>
          <p:cNvPr id="27651" name="TextBox 8"/>
          <p:cNvSpPr txBox="1">
            <a:spLocks noChangeArrowheads="1"/>
          </p:cNvSpPr>
          <p:nvPr/>
        </p:nvSpPr>
        <p:spPr bwMode="auto">
          <a:xfrm>
            <a:off x="4476750" y="64452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2" name="TextBox 9"/>
          <p:cNvSpPr txBox="1">
            <a:spLocks noChangeArrowheads="1"/>
          </p:cNvSpPr>
          <p:nvPr/>
        </p:nvSpPr>
        <p:spPr bwMode="auto">
          <a:xfrm>
            <a:off x="5584825" y="6462713"/>
            <a:ext cx="46926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Karlstrom 2009</a:t>
            </a:r>
          </a:p>
          <a:p>
            <a:endParaRPr lang="en-US"/>
          </a:p>
        </p:txBody>
      </p:sp>
      <p:pic>
        <p:nvPicPr>
          <p:cNvPr id="27653" name="Picture 3" descr="Pages-from-Dickinson-Great-Basi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1339850"/>
            <a:ext cx="4194175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TextBox 10"/>
          <p:cNvSpPr txBox="1">
            <a:spLocks noChangeArrowheads="1"/>
          </p:cNvSpPr>
          <p:nvPr/>
        </p:nvSpPr>
        <p:spPr bwMode="auto">
          <a:xfrm>
            <a:off x="1163638" y="6462713"/>
            <a:ext cx="2192337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Dickinson 2006</a:t>
            </a:r>
          </a:p>
          <a:p>
            <a:endParaRPr lang="en-US"/>
          </a:p>
        </p:txBody>
      </p:sp>
      <p:pic>
        <p:nvPicPr>
          <p:cNvPr id="2765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3213" y="1339850"/>
            <a:ext cx="4881562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3752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OB-map-color-[MOD-RJS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27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59614" y="277826"/>
            <a:ext cx="23843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Massive truncation of older structures also occurred on other side of Pacific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3838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rd+shiva+images.jpg+%2814%2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83125" cy="4026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81519" y="59960"/>
            <a:ext cx="368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couple of thoughts: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179582" y="1339672"/>
            <a:ext cx="5795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What are the Shiva indicators for the pre 650 Ma record?</a:t>
            </a:r>
          </a:p>
        </p:txBody>
      </p:sp>
      <p:pic>
        <p:nvPicPr>
          <p:cNvPr id="6" name="Picture 1" descr="Yin-Yang New Loss Rate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1519" y="3059224"/>
            <a:ext cx="4935794" cy="379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93469" y="4202538"/>
            <a:ext cx="38880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2. ~2/3 of continental crust is lost by </a:t>
            </a:r>
            <a:r>
              <a:rPr lang="en-US" sz="2400" dirty="0" err="1" smtClean="0"/>
              <a:t>subduction</a:t>
            </a:r>
            <a:r>
              <a:rPr lang="en-US" sz="2400" dirty="0" smtClean="0"/>
              <a:t> today.  </a:t>
            </a:r>
            <a:r>
              <a:rPr lang="en-US" sz="2400" dirty="0"/>
              <a:t> A</a:t>
            </a:r>
            <a:r>
              <a:rPr lang="en-US" sz="2400" dirty="0" smtClean="0"/>
              <a:t> pre-Plate Tectonic </a:t>
            </a:r>
            <a:r>
              <a:rPr lang="en-US" sz="2400" dirty="0" smtClean="0"/>
              <a:t>Earth would only lose crust by delamination and so </a:t>
            </a:r>
            <a:r>
              <a:rPr lang="en-US" sz="2400" dirty="0" smtClean="0"/>
              <a:t>should have a higher B/S ratio.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204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Brahma/Shiva ratio through time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64519" y="1435830"/>
            <a:ext cx="31258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 650 Ma: B/S </a:t>
            </a:r>
            <a:r>
              <a:rPr lang="en-US" sz="2800" dirty="0" smtClean="0"/>
              <a:t>&gt;1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Post 650 Ma: B/S &lt;</a:t>
            </a:r>
            <a:r>
              <a:rPr lang="en-US" sz="2800" dirty="0" smtClean="0"/>
              <a:t>1</a:t>
            </a:r>
            <a:endParaRPr lang="en-US" sz="2800" dirty="0"/>
          </a:p>
        </p:txBody>
      </p:sp>
      <p:pic>
        <p:nvPicPr>
          <p:cNvPr id="5" name="Picture 4" descr="brah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2902"/>
            <a:ext cx="1526995" cy="1865115"/>
          </a:xfrm>
          <a:prstGeom prst="rect">
            <a:avLst/>
          </a:prstGeom>
        </p:spPr>
      </p:pic>
      <p:pic>
        <p:nvPicPr>
          <p:cNvPr id="6" name="Picture 5" descr="lord+shiva+images.jpg+%2814%2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26" y="3801398"/>
            <a:ext cx="1509869" cy="203773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02037" y="3564284"/>
            <a:ext cx="19626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" descr="Yin-Yang New Loss Rate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5350" y="3082298"/>
            <a:ext cx="4905813" cy="3775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022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ah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60"/>
            <a:ext cx="4078941" cy="4982135"/>
          </a:xfrm>
          <a:prstGeom prst="rect">
            <a:avLst/>
          </a:prstGeom>
        </p:spPr>
      </p:pic>
      <p:pic>
        <p:nvPicPr>
          <p:cNvPr id="7" name="Picture 6" descr="lord+shiva+images.jpg+%2814%2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588" y="1270060"/>
            <a:ext cx="3737000" cy="50434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01185" y="252130"/>
            <a:ext cx="44193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Thanks for listening!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58484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40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ges-from-1-s2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653" y="2712110"/>
            <a:ext cx="4679347" cy="41458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4510819" y="2976703"/>
            <a:ext cx="97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Collision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4516122" y="4809292"/>
            <a:ext cx="97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Collision</a:t>
            </a:r>
            <a:endParaRPr lang="en-US" dirty="0"/>
          </a:p>
        </p:txBody>
      </p:sp>
      <p:pic>
        <p:nvPicPr>
          <p:cNvPr id="9" name="Picture 8" descr="Pages from 1-s2.0-S0012821X05004267-main-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" y="3222142"/>
            <a:ext cx="4279392" cy="35707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35218" y="4730509"/>
            <a:ext cx="1464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Campbell et al. 2005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93925" y="100188"/>
            <a:ext cx="8477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 zircon age spikes signify supercontinent assembly?  Not if Himalaya is a good modern analogue of supercontinent assembly..</a:t>
            </a:r>
            <a:endParaRPr lang="en-US" sz="2400" dirty="0"/>
          </a:p>
        </p:txBody>
      </p:sp>
      <p:pic>
        <p:nvPicPr>
          <p:cNvPr id="12" name="Picture 11" descr="80a02e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5" y="1053842"/>
            <a:ext cx="4402826" cy="21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44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 descr="Purple mesh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63" name="Picture 3" descr=" SUPERCONT CYC GAINS:LOSSE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663" y="-15875"/>
            <a:ext cx="8921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9651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Royden-TibetScience08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32000"/>
            <a:ext cx="91440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Box 5"/>
          <p:cNvSpPr txBox="1">
            <a:spLocks noChangeArrowheads="1"/>
          </p:cNvSpPr>
          <p:nvPr/>
        </p:nvSpPr>
        <p:spPr bwMode="auto">
          <a:xfrm>
            <a:off x="123825" y="96838"/>
            <a:ext cx="8872538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Subduction collision of the 2500-km-wide India crust began ~50 Ma. The volume of India Crust that </a:t>
            </a:r>
            <a:r>
              <a:rPr lang="en-US" sz="2800" dirty="0" smtClean="0"/>
              <a:t> entered </a:t>
            </a:r>
            <a:r>
              <a:rPr lang="en-US" sz="2800" dirty="0"/>
              <a:t>the subduction zone is ~300 </a:t>
            </a:r>
            <a:r>
              <a:rPr lang="en-US" sz="2800" dirty="0" err="1"/>
              <a:t>x</a:t>
            </a:r>
            <a:r>
              <a:rPr lang="en-US" sz="2800" dirty="0"/>
              <a:t> 10</a:t>
            </a:r>
            <a:r>
              <a:rPr lang="en-US" sz="2800" baseline="30000" dirty="0"/>
              <a:t>6</a:t>
            </a:r>
            <a:r>
              <a:rPr lang="en-US" sz="2800" dirty="0"/>
              <a:t> km</a:t>
            </a:r>
            <a:r>
              <a:rPr lang="en-US" sz="2800" baseline="30000" dirty="0"/>
              <a:t>3</a:t>
            </a:r>
          </a:p>
          <a:p>
            <a:pPr algn="ctr"/>
            <a:r>
              <a:rPr lang="en-US" sz="2800" baseline="30000" dirty="0"/>
              <a:t> </a:t>
            </a:r>
            <a:r>
              <a:rPr lang="en-US" sz="2000" dirty="0"/>
              <a:t>(2500 km </a:t>
            </a:r>
            <a:r>
              <a:rPr lang="en-US" sz="2000" dirty="0" err="1"/>
              <a:t>x</a:t>
            </a:r>
            <a:r>
              <a:rPr lang="en-US" sz="2000" dirty="0"/>
              <a:t> 40 km </a:t>
            </a:r>
            <a:r>
              <a:rPr lang="en-US" sz="2000" dirty="0" err="1"/>
              <a:t>x</a:t>
            </a:r>
            <a:r>
              <a:rPr lang="en-US" sz="2000" dirty="0"/>
              <a:t> 3000 km)</a:t>
            </a:r>
          </a:p>
        </p:txBody>
      </p:sp>
      <p:sp>
        <p:nvSpPr>
          <p:cNvPr id="183300" name="TextBox 1"/>
          <p:cNvSpPr txBox="1">
            <a:spLocks noChangeArrowheads="1"/>
          </p:cNvSpPr>
          <p:nvPr/>
        </p:nvSpPr>
        <p:spPr bwMode="auto">
          <a:xfrm>
            <a:off x="-48360" y="5670550"/>
            <a:ext cx="9204581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2000" dirty="0">
                <a:latin typeface="Comic Sans MS"/>
                <a:cs typeface="Comic Sans MS"/>
              </a:rPr>
              <a:t>300 x 10</a:t>
            </a:r>
            <a:r>
              <a:rPr lang="en-US" sz="2000" baseline="30000" dirty="0">
                <a:latin typeface="Comic Sans MS"/>
                <a:cs typeface="Comic Sans MS"/>
              </a:rPr>
              <a:t>6</a:t>
            </a:r>
            <a:r>
              <a:rPr lang="en-US" sz="2000" dirty="0">
                <a:latin typeface="Comic Sans MS"/>
                <a:cs typeface="Comic Sans MS"/>
              </a:rPr>
              <a:t> km</a:t>
            </a:r>
            <a:r>
              <a:rPr lang="en-US" sz="2000" baseline="30000" dirty="0">
                <a:latin typeface="Comic Sans MS"/>
                <a:cs typeface="Comic Sans MS"/>
              </a:rPr>
              <a:t>3</a:t>
            </a:r>
            <a:r>
              <a:rPr lang="en-US" sz="2000" dirty="0">
                <a:latin typeface="Comic Sans MS"/>
                <a:cs typeface="Comic Sans MS"/>
              </a:rPr>
              <a:t>/50 </a:t>
            </a:r>
            <a:r>
              <a:rPr lang="en-US" sz="2000" dirty="0" err="1">
                <a:latin typeface="Comic Sans MS"/>
                <a:cs typeface="Comic Sans MS"/>
              </a:rPr>
              <a:t>Myr</a:t>
            </a:r>
            <a:r>
              <a:rPr lang="en-US" sz="2000" dirty="0">
                <a:latin typeface="Comic Sans MS"/>
                <a:cs typeface="Comic Sans MS"/>
              </a:rPr>
              <a:t> = 6 </a:t>
            </a:r>
            <a:r>
              <a:rPr lang="en-US" sz="2000" dirty="0" smtClean="0">
                <a:latin typeface="Comic Sans MS"/>
                <a:cs typeface="Comic Sans MS"/>
              </a:rPr>
              <a:t>AU for India suture zone</a:t>
            </a:r>
          </a:p>
          <a:p>
            <a:pPr algn="ctr">
              <a:defRPr/>
            </a:pPr>
            <a:endParaRPr lang="en-US" sz="2000" dirty="0">
              <a:latin typeface="Comic Sans MS"/>
              <a:cs typeface="Comic Sans MS"/>
            </a:endParaRPr>
          </a:p>
          <a:p>
            <a:pPr algn="ctr">
              <a:defRPr/>
            </a:pPr>
            <a:r>
              <a:rPr lang="en-US" sz="2800" dirty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But What Fraction Was Recycled to the Mantle ?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63" y="6384101"/>
            <a:ext cx="7813675" cy="414338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8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457200"/>
            <a:ext cx="8458200" cy="609600"/>
          </a:xfrm>
        </p:spPr>
        <p:txBody>
          <a:bodyPr/>
          <a:lstStyle/>
          <a:p>
            <a:r>
              <a:rPr lang="en-US" sz="2900" smtClean="0">
                <a:ea typeface="ＭＳ Ｐゴシック" charset="-128"/>
                <a:cs typeface="ＭＳ Ｐゴシック" charset="-128"/>
              </a:rPr>
              <a:t>Ultra High Pressure(UHP) Metamorphic rock localities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066800" y="5975350"/>
            <a:ext cx="7397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>
                <a:latin typeface="Times" charset="0"/>
              </a:rPr>
              <a:t>Oldest examples are ~630 Ma (Late Neoproterozoic)</a:t>
            </a:r>
          </a:p>
          <a:p>
            <a:pPr algn="ctr"/>
            <a:r>
              <a:rPr lang="en-US" sz="2200">
                <a:latin typeface="Times" charset="0"/>
              </a:rPr>
              <a:t>Modified from Maruyama and Liou (1998)</a:t>
            </a:r>
            <a:endParaRPr lang="en-US">
              <a:latin typeface="Times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191000" y="4495800"/>
            <a:ext cx="533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5" name="Picture 5" descr="UHP Distributi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8575"/>
            <a:ext cx="8839200" cy="4492625"/>
          </a:xfrm>
        </p:spPr>
      </p:pic>
    </p:spTree>
    <p:extLst>
      <p:ext uri="{BB962C8B-B14F-4D97-AF65-F5344CB8AC3E}">
        <p14:creationId xmlns:p14="http://schemas.microsoft.com/office/powerpoint/2010/main" val="3586934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Purple mesh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1" name="Picture 6" descr="19, volume sums--shrinking.png                                 008B4AE8 DAVES MBP                      C5B0DA38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25" y="50800"/>
            <a:ext cx="902335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658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ges-from-PehrssonGR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93" y="1078710"/>
            <a:ext cx="6650182" cy="4967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8601" y="6488668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Pehrsson</a:t>
            </a:r>
            <a:r>
              <a:rPr lang="en-US" dirty="0" smtClean="0"/>
              <a:t> </a:t>
            </a:r>
            <a:r>
              <a:rPr lang="en-US" dirty="0"/>
              <a:t>et al</a:t>
            </a:r>
            <a:r>
              <a:rPr lang="en-US" dirty="0" smtClean="0"/>
              <a:t>. 2014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23291"/>
            <a:ext cx="928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Do zircon age peaks reflect times of supercontinent assembly?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0372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871</Words>
  <Application>Microsoft Macintosh PowerPoint</Application>
  <PresentationFormat>On-screen Show (4:3)</PresentationFormat>
  <Paragraphs>82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WHEN DID CONTINENTAL CRUST FORM AND WHEN WAS IT DESTROYED?  THE BRAHMA/SHIVA RATIO AND THE GEOLOGIC RECORD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Brahma/Shiva ratio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interpret the UHP record?</vt:lpstr>
      <vt:lpstr>PowerPoint Presentation</vt:lpstr>
      <vt:lpstr>PowerPoint Presentation</vt:lpstr>
      <vt:lpstr>PowerPoint Presentation</vt:lpstr>
      <vt:lpstr>Brahma/Shiva ratio through time</vt:lpstr>
      <vt:lpstr>PowerPoint Presentation</vt:lpstr>
      <vt:lpstr>Extra slides</vt:lpstr>
      <vt:lpstr>PowerPoint Presentation</vt:lpstr>
      <vt:lpstr>PowerPoint Presentation</vt:lpstr>
      <vt:lpstr>PowerPoint Presentation</vt:lpstr>
      <vt:lpstr>Ultra High Pressure(UHP) Metamorphic rock localities</vt:lpstr>
      <vt:lpstr>PowerPoint Presentation</vt:lpstr>
      <vt:lpstr>PowerPoint Presentation</vt:lpstr>
    </vt:vector>
  </TitlesOfParts>
  <Company>University of Texas at Dallas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Stern &amp; Scholl GSA 14</dc:title>
  <dc:creator>Robert Stern</dc:creator>
  <cp:lastModifiedBy>Robert Stern</cp:lastModifiedBy>
  <cp:revision>54</cp:revision>
  <dcterms:created xsi:type="dcterms:W3CDTF">2014-09-01T01:29:42Z</dcterms:created>
  <dcterms:modified xsi:type="dcterms:W3CDTF">2014-10-15T02:26:00Z</dcterms:modified>
</cp:coreProperties>
</file>