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96" r:id="rId3"/>
    <p:sldId id="297" r:id="rId4"/>
    <p:sldId id="275" r:id="rId5"/>
    <p:sldId id="273" r:id="rId6"/>
    <p:sldId id="265" r:id="rId7"/>
    <p:sldId id="271" r:id="rId8"/>
    <p:sldId id="272" r:id="rId9"/>
    <p:sldId id="274" r:id="rId10"/>
    <p:sldId id="299" r:id="rId11"/>
    <p:sldId id="266" r:id="rId12"/>
    <p:sldId id="301" r:id="rId13"/>
    <p:sldId id="300" r:id="rId14"/>
    <p:sldId id="303" r:id="rId15"/>
    <p:sldId id="276" r:id="rId16"/>
    <p:sldId id="263" r:id="rId17"/>
    <p:sldId id="29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55" autoAdjust="0"/>
    <p:restoredTop sz="86357" autoAdjust="0"/>
  </p:normalViewPr>
  <p:slideViewPr>
    <p:cSldViewPr snapToGrid="0">
      <p:cViewPr varScale="1">
        <p:scale>
          <a:sx n="79" d="100"/>
          <a:sy n="79" d="100"/>
        </p:scale>
        <p:origin x="26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2" d="100"/>
        <a:sy n="8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3B3D1-B2A9-458F-A2B8-8E16036BA3DC}" type="datetimeFigureOut">
              <a:rPr lang="en-NZ" smtClean="0"/>
              <a:t>22/10/2014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BB6310-CB37-4ADA-861B-E2FFD9C6048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444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6310-CB37-4ADA-861B-E2FFD9C60489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42064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6310-CB37-4ADA-861B-E2FFD9C60489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78214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6310-CB37-4ADA-861B-E2FFD9C60489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86191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6310-CB37-4ADA-861B-E2FFD9C60489}" type="slidenum">
              <a:rPr lang="en-NZ" smtClean="0"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61675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691E57-95F5-4B3B-949B-97F7109E1A4D}" type="datetimeFigureOut">
              <a:rPr lang="en-NZ" smtClean="0"/>
              <a:t>22/10/2014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194673-8538-4FAC-8245-4B3A4FEF9E8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57371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691E57-95F5-4B3B-949B-97F7109E1A4D}" type="datetimeFigureOut">
              <a:rPr lang="en-NZ" smtClean="0"/>
              <a:t>22/10/2014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194673-8538-4FAC-8245-4B3A4FEF9E8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78650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691E57-95F5-4B3B-949B-97F7109E1A4D}" type="datetimeFigureOut">
              <a:rPr lang="en-NZ" smtClean="0"/>
              <a:t>22/10/2014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194673-8538-4FAC-8245-4B3A4FEF9E8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1047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691E57-95F5-4B3B-949B-97F7109E1A4D}" type="datetimeFigureOut">
              <a:rPr lang="en-NZ" smtClean="0"/>
              <a:t>22/10/2014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194673-8538-4FAC-8245-4B3A4FEF9E8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9272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691E57-95F5-4B3B-949B-97F7109E1A4D}" type="datetimeFigureOut">
              <a:rPr lang="en-NZ" smtClean="0"/>
              <a:t>22/10/2014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194673-8538-4FAC-8245-4B3A4FEF9E8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05451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691E57-95F5-4B3B-949B-97F7109E1A4D}" type="datetimeFigureOut">
              <a:rPr lang="en-NZ" smtClean="0"/>
              <a:t>22/10/2014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194673-8538-4FAC-8245-4B3A4FEF9E8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59044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691E57-95F5-4B3B-949B-97F7109E1A4D}" type="datetimeFigureOut">
              <a:rPr lang="en-NZ" smtClean="0"/>
              <a:t>22/10/2014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194673-8538-4FAC-8245-4B3A4FEF9E8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9693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691E57-95F5-4B3B-949B-97F7109E1A4D}" type="datetimeFigureOut">
              <a:rPr lang="en-NZ" smtClean="0"/>
              <a:t>22/10/2014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194673-8538-4FAC-8245-4B3A4FEF9E8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32369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691E57-95F5-4B3B-949B-97F7109E1A4D}" type="datetimeFigureOut">
              <a:rPr lang="en-NZ" smtClean="0"/>
              <a:t>22/10/2014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194673-8538-4FAC-8245-4B3A4FEF9E8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01105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691E57-95F5-4B3B-949B-97F7109E1A4D}" type="datetimeFigureOut">
              <a:rPr lang="en-NZ" smtClean="0"/>
              <a:t>22/10/2014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194673-8538-4FAC-8245-4B3A4FEF9E8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94662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E691E57-95F5-4B3B-949B-97F7109E1A4D}" type="datetimeFigureOut">
              <a:rPr lang="en-NZ" smtClean="0"/>
              <a:t>22/10/2014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194673-8538-4FAC-8245-4B3A4FEF9E8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79100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87725"/>
            <a:ext cx="6784086" cy="8677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30157"/>
            <a:ext cx="7886700" cy="5311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00" t="2547" r="867" b="2807"/>
          <a:stretch/>
        </p:blipFill>
        <p:spPr>
          <a:xfrm>
            <a:off x="7952198" y="237743"/>
            <a:ext cx="1033306" cy="86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415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8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www.andymilnedesign.co.nz/wp-content/uploads/2010/04/Kaikoura-Aeria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23"/>
          <a:stretch/>
        </p:blipFill>
        <p:spPr bwMode="auto">
          <a:xfrm>
            <a:off x="-22017" y="2659633"/>
            <a:ext cx="9166017" cy="422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95656" y="1892511"/>
            <a:ext cx="8433816" cy="674019"/>
          </a:xfrm>
        </p:spPr>
        <p:txBody>
          <a:bodyPr>
            <a:normAutofit fontScale="90000"/>
          </a:bodyPr>
          <a:lstStyle/>
          <a:p>
            <a:r>
              <a:rPr lang="en-NZ" sz="3600" dirty="0" smtClean="0"/>
              <a:t>Tilting of marine terraces above a </a:t>
            </a:r>
            <a:r>
              <a:rPr lang="en-NZ" sz="3600" dirty="0" err="1" smtClean="0"/>
              <a:t>listric</a:t>
            </a:r>
            <a:r>
              <a:rPr lang="en-NZ" sz="3600" dirty="0" smtClean="0"/>
              <a:t> thrust fault, </a:t>
            </a:r>
            <a:r>
              <a:rPr lang="en-NZ" sz="3600" dirty="0" err="1" smtClean="0"/>
              <a:t>Kaikoura</a:t>
            </a:r>
            <a:r>
              <a:rPr lang="en-NZ" sz="3600" dirty="0" smtClean="0"/>
              <a:t> New Zealand</a:t>
            </a:r>
            <a:endParaRPr lang="en-NZ" sz="36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894766" y="183841"/>
            <a:ext cx="6858000" cy="598662"/>
          </a:xfrm>
        </p:spPr>
        <p:txBody>
          <a:bodyPr/>
          <a:lstStyle/>
          <a:p>
            <a:r>
              <a:rPr lang="en-NZ" dirty="0" smtClean="0"/>
              <a:t>Brendan Duffy</a:t>
            </a:r>
            <a:endParaRPr lang="en-NZ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6" t="2816" r="28934" b="3076"/>
          <a:stretch/>
        </p:blipFill>
        <p:spPr>
          <a:xfrm>
            <a:off x="295656" y="207960"/>
            <a:ext cx="1310997" cy="13416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00" t="2547" r="867" b="2807"/>
          <a:stretch/>
        </p:blipFill>
        <p:spPr>
          <a:xfrm>
            <a:off x="7566056" y="237743"/>
            <a:ext cx="1419448" cy="118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4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02" y="87725"/>
            <a:ext cx="5465161" cy="677027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87725"/>
            <a:ext cx="4309110" cy="867773"/>
          </a:xfrm>
        </p:spPr>
        <p:txBody>
          <a:bodyPr/>
          <a:lstStyle/>
          <a:p>
            <a:r>
              <a:rPr lang="en-N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Location</a:t>
            </a:r>
            <a:endParaRPr lang="en-N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60320" y="3917188"/>
            <a:ext cx="414528" cy="29260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740549" y="1121664"/>
            <a:ext cx="3208379" cy="5597698"/>
          </a:xfrm>
        </p:spPr>
        <p:txBody>
          <a:bodyPr>
            <a:normAutofit fontScale="85000" lnSpcReduction="20000"/>
          </a:bodyPr>
          <a:lstStyle/>
          <a:p>
            <a:r>
              <a:rPr lang="en-NZ" dirty="0" smtClean="0"/>
              <a:t>Southern terminus of the </a:t>
            </a:r>
            <a:r>
              <a:rPr lang="en-NZ" dirty="0" err="1" smtClean="0"/>
              <a:t>Hikurangi</a:t>
            </a:r>
            <a:r>
              <a:rPr lang="en-NZ" dirty="0" smtClean="0"/>
              <a:t> Trough</a:t>
            </a:r>
          </a:p>
          <a:p>
            <a:endParaRPr lang="en-NZ" dirty="0" smtClean="0"/>
          </a:p>
          <a:p>
            <a:r>
              <a:rPr lang="en-NZ" dirty="0" smtClean="0"/>
              <a:t>Transition from subduction to strike slip</a:t>
            </a:r>
          </a:p>
          <a:p>
            <a:endParaRPr lang="en-NZ" dirty="0" smtClean="0"/>
          </a:p>
          <a:p>
            <a:r>
              <a:rPr lang="en-NZ" dirty="0" smtClean="0"/>
              <a:t>Immediately south of Hope fault in the </a:t>
            </a:r>
            <a:r>
              <a:rPr lang="en-NZ" dirty="0" err="1" smtClean="0"/>
              <a:t>Marlborugh</a:t>
            </a:r>
            <a:r>
              <a:rPr lang="en-NZ" dirty="0" smtClean="0"/>
              <a:t> fault system</a:t>
            </a:r>
          </a:p>
          <a:p>
            <a:endParaRPr lang="en-NZ" dirty="0"/>
          </a:p>
          <a:p>
            <a:pPr lvl="1"/>
            <a:r>
              <a:rPr lang="en-NZ" dirty="0" smtClean="0"/>
              <a:t>2</a:t>
            </a:r>
            <a:r>
              <a:rPr lang="en-NZ" baseline="30000" dirty="0" smtClean="0"/>
              <a:t>nd</a:t>
            </a:r>
            <a:r>
              <a:rPr lang="en-NZ" dirty="0" smtClean="0"/>
              <a:t> fastest slipping fault in South Island</a:t>
            </a:r>
          </a:p>
          <a:p>
            <a:endParaRPr lang="en-NZ" dirty="0"/>
          </a:p>
          <a:p>
            <a:pPr lvl="1"/>
            <a:r>
              <a:rPr lang="en-NZ" dirty="0" smtClean="0"/>
              <a:t>MFS and Alpine fault absorb ~70% of plate boundary motion</a:t>
            </a:r>
            <a:endParaRPr lang="en-NZ" dirty="0"/>
          </a:p>
        </p:txBody>
      </p:sp>
      <p:sp>
        <p:nvSpPr>
          <p:cNvPr id="8" name="TextBox 7"/>
          <p:cNvSpPr txBox="1"/>
          <p:nvPr/>
        </p:nvSpPr>
        <p:spPr>
          <a:xfrm rot="17504082">
            <a:off x="3549124" y="2731007"/>
            <a:ext cx="1776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err="1" smtClean="0"/>
              <a:t>Hikurangi</a:t>
            </a:r>
            <a:r>
              <a:rPr lang="en-NZ" dirty="0" smtClean="0"/>
              <a:t> Trough</a:t>
            </a:r>
            <a:endParaRPr lang="en-NZ" dirty="0"/>
          </a:p>
        </p:txBody>
      </p:sp>
      <p:grpSp>
        <p:nvGrpSpPr>
          <p:cNvPr id="17" name="Group 16"/>
          <p:cNvGrpSpPr/>
          <p:nvPr/>
        </p:nvGrpSpPr>
        <p:grpSpPr>
          <a:xfrm>
            <a:off x="1772792" y="2915673"/>
            <a:ext cx="3713608" cy="1629403"/>
            <a:chOff x="1772792" y="2915673"/>
            <a:chExt cx="3713608" cy="1629403"/>
          </a:xfrm>
        </p:grpSpPr>
        <p:cxnSp>
          <p:nvCxnSpPr>
            <p:cNvPr id="10" name="Straight Arrow Connector 9"/>
            <p:cNvCxnSpPr/>
            <p:nvPr/>
          </p:nvCxnSpPr>
          <p:spPr>
            <a:xfrm flipH="1">
              <a:off x="4706112" y="2915673"/>
              <a:ext cx="78028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>
              <a:off x="3156584" y="3917188"/>
              <a:ext cx="647320" cy="146304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1772792" y="4340352"/>
              <a:ext cx="580264" cy="204724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542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4" y="87725"/>
            <a:ext cx="9015692" cy="61301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530816" y="6328910"/>
            <a:ext cx="7937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Seismicity after </a:t>
            </a:r>
            <a:r>
              <a:rPr lang="en-N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Reyners</a:t>
            </a:r>
            <a:r>
              <a:rPr lang="en-N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</a:t>
            </a:r>
            <a:r>
              <a:rPr lang="en-N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al. </a:t>
            </a:r>
            <a:r>
              <a:rPr lang="en-N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1997 (black) and </a:t>
            </a:r>
            <a:r>
              <a:rPr lang="en-N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Geonet</a:t>
            </a:r>
            <a:r>
              <a:rPr lang="en-N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CMT </a:t>
            </a:r>
            <a:r>
              <a:rPr lang="en-N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catalog</a:t>
            </a:r>
            <a:r>
              <a:rPr lang="en-N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(selected grey)</a:t>
            </a:r>
            <a:endParaRPr lang="en-N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52160" y="3974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Z" dirty="0"/>
          </a:p>
        </p:txBody>
      </p:sp>
      <p:sp>
        <p:nvSpPr>
          <p:cNvPr id="4" name="Down Arrow 3"/>
          <p:cNvSpPr/>
          <p:nvPr/>
        </p:nvSpPr>
        <p:spPr>
          <a:xfrm rot="5400000">
            <a:off x="5914971" y="3352800"/>
            <a:ext cx="743712" cy="499872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8260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8" t="3646" r="27615"/>
          <a:stretch/>
        </p:blipFill>
        <p:spPr>
          <a:xfrm>
            <a:off x="506312" y="87725"/>
            <a:ext cx="8400362" cy="6224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830223" y="5327904"/>
            <a:ext cx="192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/>
              <a:t>2012 LiDAR survey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1064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9359"/>
          <a:stretch/>
        </p:blipFill>
        <p:spPr>
          <a:xfrm>
            <a:off x="310946" y="2107606"/>
            <a:ext cx="8808670" cy="1905685"/>
          </a:xfrm>
          <a:prstGeom prst="rect">
            <a:avLst/>
          </a:prstGeom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>
            <a:off x="3547872" y="2653591"/>
            <a:ext cx="4584192" cy="3337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2164799" y="2926675"/>
            <a:ext cx="7010400" cy="682752"/>
          </a:xfrm>
          <a:custGeom>
            <a:avLst/>
            <a:gdLst>
              <a:gd name="connsiteX0" fmla="*/ 7010400 w 7010400"/>
              <a:gd name="connsiteY0" fmla="*/ 682752 h 682752"/>
              <a:gd name="connsiteX1" fmla="*/ 4803648 w 7010400"/>
              <a:gd name="connsiteY1" fmla="*/ 268224 h 682752"/>
              <a:gd name="connsiteX2" fmla="*/ 0 w 7010400"/>
              <a:gd name="connsiteY2" fmla="*/ 0 h 682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10400" h="682752">
                <a:moveTo>
                  <a:pt x="7010400" y="682752"/>
                </a:moveTo>
                <a:lnTo>
                  <a:pt x="4803648" y="268224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28" name="Straight Connector 27"/>
          <p:cNvCxnSpPr/>
          <p:nvPr/>
        </p:nvCxnSpPr>
        <p:spPr>
          <a:xfrm>
            <a:off x="1414272" y="3050785"/>
            <a:ext cx="2913888" cy="3110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547872" y="2263447"/>
            <a:ext cx="2122127" cy="3901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792480" y="3216178"/>
            <a:ext cx="1372319" cy="1205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62235" y="2748746"/>
            <a:ext cx="292068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NZ" b="1" dirty="0" smtClean="0">
                <a:solidFill>
                  <a:srgbClr val="FFFF00"/>
                </a:solidFill>
              </a:rPr>
              <a:t>?</a:t>
            </a:r>
            <a:endParaRPr lang="en-NZ" b="1" dirty="0">
              <a:solidFill>
                <a:srgbClr val="FFFF00"/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9359"/>
          <a:stretch/>
        </p:blipFill>
        <p:spPr>
          <a:xfrm>
            <a:off x="310946" y="177314"/>
            <a:ext cx="8808670" cy="1905685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>
          <a:xfrm>
            <a:off x="3328416" y="330797"/>
            <a:ext cx="5242560" cy="8239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 flipV="1">
            <a:off x="3246639" y="637172"/>
            <a:ext cx="5425440" cy="8656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975104" y="856059"/>
            <a:ext cx="6254496" cy="8775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853184" y="1130156"/>
            <a:ext cx="5883042" cy="6580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231392" y="1294824"/>
            <a:ext cx="4815204" cy="4387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ontent Placeholder 4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51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883" y="4060692"/>
            <a:ext cx="4073733" cy="2755761"/>
          </a:xfrm>
          <a:prstGeom prst="rect">
            <a:avLst/>
          </a:prstGeom>
        </p:spPr>
      </p:pic>
      <p:pic>
        <p:nvPicPr>
          <p:cNvPr id="53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48" y="4037898"/>
            <a:ext cx="4063021" cy="2762639"/>
          </a:xfrm>
          <a:prstGeom prst="rect">
            <a:avLst/>
          </a:prstGeom>
        </p:spPr>
      </p:pic>
      <p:sp>
        <p:nvSpPr>
          <p:cNvPr id="55" name="Right Arrow 54"/>
          <p:cNvSpPr/>
          <p:nvPr/>
        </p:nvSpPr>
        <p:spPr>
          <a:xfrm rot="7881889">
            <a:off x="2820028" y="4975272"/>
            <a:ext cx="563504" cy="404234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6" name="Right Arrow 55"/>
          <p:cNvSpPr/>
          <p:nvPr/>
        </p:nvSpPr>
        <p:spPr>
          <a:xfrm rot="7881889">
            <a:off x="6926129" y="4357158"/>
            <a:ext cx="563504" cy="40423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" name="TextBox 7"/>
          <p:cNvSpPr txBox="1"/>
          <p:nvPr/>
        </p:nvSpPr>
        <p:spPr>
          <a:xfrm>
            <a:off x="6081643" y="2126185"/>
            <a:ext cx="2252476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NZ" b="1" dirty="0" smtClean="0"/>
              <a:t>Ota et al. correlations</a:t>
            </a:r>
            <a:endParaRPr lang="en-NZ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7329" y="2107312"/>
            <a:ext cx="1952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600" dirty="0" smtClean="0"/>
              <a:t>Buried and degraded </a:t>
            </a:r>
            <a:r>
              <a:rPr lang="en-NZ" sz="1600" dirty="0" err="1" smtClean="0"/>
              <a:t>paleosealevel</a:t>
            </a:r>
            <a:r>
              <a:rPr lang="en-NZ" sz="1600" dirty="0" smtClean="0"/>
              <a:t> indicators</a:t>
            </a:r>
            <a:endParaRPr lang="en-NZ" sz="1600" dirty="0"/>
          </a:p>
        </p:txBody>
      </p:sp>
    </p:spTree>
    <p:extLst>
      <p:ext uri="{BB962C8B-B14F-4D97-AF65-F5344CB8AC3E}">
        <p14:creationId xmlns:p14="http://schemas.microsoft.com/office/powerpoint/2010/main" val="360964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21" y="3857818"/>
            <a:ext cx="3558136" cy="2252005"/>
          </a:xfrm>
        </p:spPr>
        <p:txBody>
          <a:bodyPr>
            <a:normAutofit fontScale="90000"/>
          </a:bodyPr>
          <a:lstStyle/>
          <a:p>
            <a:r>
              <a:rPr lang="en-NZ" dirty="0" smtClean="0"/>
              <a:t>What does loess stratigraphy tell us?</a:t>
            </a:r>
            <a:endParaRPr lang="en-NZ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2" t="11934" r="23255" b="13421"/>
          <a:stretch/>
        </p:blipFill>
        <p:spPr>
          <a:xfrm>
            <a:off x="304799" y="87724"/>
            <a:ext cx="3747615" cy="3240691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626" y="1511808"/>
            <a:ext cx="5142797" cy="49865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95892" y="682752"/>
            <a:ext cx="1502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400" dirty="0" smtClean="0"/>
              <a:t>110±20kyr</a:t>
            </a:r>
            <a:endParaRPr lang="en-NZ" sz="2400" dirty="0"/>
          </a:p>
        </p:txBody>
      </p:sp>
      <p:cxnSp>
        <p:nvCxnSpPr>
          <p:cNvPr id="7" name="Straight Arrow Connector 6"/>
          <p:cNvCxnSpPr>
            <a:stCxn id="3" idx="1"/>
          </p:cNvCxnSpPr>
          <p:nvPr/>
        </p:nvCxnSpPr>
        <p:spPr>
          <a:xfrm flipH="1">
            <a:off x="2304288" y="913585"/>
            <a:ext cx="2291604" cy="9030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270156" y="6109823"/>
            <a:ext cx="651472" cy="1934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Rectangle 10"/>
          <p:cNvSpPr/>
          <p:nvPr/>
        </p:nvSpPr>
        <p:spPr>
          <a:xfrm>
            <a:off x="3964626" y="2120593"/>
            <a:ext cx="4447854" cy="828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3242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Models for progressive rotation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55498"/>
            <a:ext cx="7886700" cy="5486399"/>
          </a:xfrm>
        </p:spPr>
        <p:txBody>
          <a:bodyPr/>
          <a:lstStyle/>
          <a:p>
            <a:r>
              <a:rPr lang="en-NZ" dirty="0"/>
              <a:t>Detachment folding</a:t>
            </a:r>
          </a:p>
          <a:p>
            <a:endParaRPr lang="en-N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888" y="3208986"/>
            <a:ext cx="5510119" cy="24992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44896" y="3456735"/>
            <a:ext cx="2103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/>
              <a:t>Zone of constant dip</a:t>
            </a:r>
            <a:endParaRPr lang="en-NZ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742688" y="3730809"/>
            <a:ext cx="902208" cy="4145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2730" y="6142106"/>
            <a:ext cx="1893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/>
              <a:t>Amos et al. (2007)</a:t>
            </a:r>
            <a:endParaRPr lang="en-NZ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9359"/>
          <a:stretch/>
        </p:blipFill>
        <p:spPr>
          <a:xfrm>
            <a:off x="959070" y="1566729"/>
            <a:ext cx="7177756" cy="155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6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92480"/>
            <a:ext cx="7886700" cy="5649417"/>
          </a:xfrm>
        </p:spPr>
        <p:txBody>
          <a:bodyPr/>
          <a:lstStyle/>
          <a:p>
            <a:r>
              <a:rPr lang="en-NZ" dirty="0" smtClean="0"/>
              <a:t>Simple shear fault bend fold</a:t>
            </a:r>
            <a:endParaRPr lang="en-N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880" y="2931352"/>
            <a:ext cx="7072136" cy="29758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47360" y="5407692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400" dirty="0" smtClean="0"/>
              <a:t>Simple shear</a:t>
            </a:r>
            <a:endParaRPr lang="en-NZ" sz="24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7929562" y="5742432"/>
            <a:ext cx="500648" cy="121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6847283" y="5285725"/>
            <a:ext cx="1452400" cy="1616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857787" y="3360670"/>
            <a:ext cx="2103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/>
              <a:t>Zone of constant dip</a:t>
            </a:r>
            <a:endParaRPr lang="en-NZ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748315" y="3673140"/>
            <a:ext cx="902208" cy="4145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04731" y="2515391"/>
            <a:ext cx="900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/>
              <a:t>Flat top</a:t>
            </a:r>
            <a:endParaRPr lang="en-NZ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2395259" y="2827861"/>
            <a:ext cx="902208" cy="4145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2730" y="6142106"/>
            <a:ext cx="1893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/>
              <a:t>Amos et al. (2007)</a:t>
            </a:r>
            <a:endParaRPr lang="en-NZ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9359"/>
          <a:stretch/>
        </p:blipFill>
        <p:spPr>
          <a:xfrm>
            <a:off x="959070" y="1566729"/>
            <a:ext cx="7177756" cy="155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00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55498"/>
            <a:ext cx="7886700" cy="5486399"/>
          </a:xfrm>
        </p:spPr>
        <p:txBody>
          <a:bodyPr/>
          <a:lstStyle/>
          <a:p>
            <a:r>
              <a:rPr lang="en-NZ" dirty="0" smtClean="0"/>
              <a:t>Listric fault model</a:t>
            </a:r>
            <a:endParaRPr lang="en-N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70" y="3119578"/>
            <a:ext cx="7310818" cy="30827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7787" y="3360670"/>
            <a:ext cx="2409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/>
              <a:t>No zone of constant dip</a:t>
            </a:r>
            <a:endParaRPr lang="en-NZ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748315" y="3673140"/>
            <a:ext cx="902208" cy="4145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2730" y="6142106"/>
            <a:ext cx="1893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/>
              <a:t>Amos et al. (2007)</a:t>
            </a:r>
            <a:endParaRPr lang="en-NZ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9359"/>
          <a:stretch/>
        </p:blipFill>
        <p:spPr>
          <a:xfrm>
            <a:off x="959070" y="1566729"/>
            <a:ext cx="7177756" cy="155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07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052" y="160877"/>
            <a:ext cx="4068556" cy="867773"/>
          </a:xfrm>
        </p:spPr>
        <p:txBody>
          <a:bodyPr>
            <a:normAutofit fontScale="90000"/>
          </a:bodyPr>
          <a:lstStyle/>
          <a:p>
            <a:r>
              <a:rPr lang="en-NZ" dirty="0" smtClean="0"/>
              <a:t>Nearby </a:t>
            </a:r>
            <a:r>
              <a:rPr lang="en-NZ" dirty="0" err="1" smtClean="0"/>
              <a:t>listric</a:t>
            </a:r>
            <a:r>
              <a:rPr lang="en-NZ" dirty="0" smtClean="0"/>
              <a:t> faulting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4" y="87725"/>
            <a:ext cx="3779898" cy="2570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>
          <a:xfrm>
            <a:off x="3523488" y="280416"/>
            <a:ext cx="320564" cy="18288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" y="2806556"/>
            <a:ext cx="8963025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642345" y="3140051"/>
            <a:ext cx="408284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NZ" dirty="0" smtClean="0"/>
              <a:t>Progressive rotation of </a:t>
            </a:r>
            <a:r>
              <a:rPr lang="en-NZ" dirty="0" err="1" smtClean="0"/>
              <a:t>syn</a:t>
            </a:r>
            <a:r>
              <a:rPr lang="en-NZ" dirty="0" smtClean="0"/>
              <a:t>-tectonic strata</a:t>
            </a:r>
            <a:endParaRPr lang="en-NZ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683769" y="3509383"/>
            <a:ext cx="2676821" cy="95288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86535" y="5462161"/>
            <a:ext cx="240104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NZ" dirty="0" smtClean="0"/>
              <a:t>Fault defines shelf edge</a:t>
            </a:r>
            <a:endParaRPr lang="en-NZ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7559040" y="3509383"/>
            <a:ext cx="256032" cy="179413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073847" y="1627583"/>
            <a:ext cx="2528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/>
              <a:t>Barnes and </a:t>
            </a:r>
            <a:r>
              <a:rPr lang="en-NZ" dirty="0" err="1" smtClean="0"/>
              <a:t>Audru</a:t>
            </a:r>
            <a:r>
              <a:rPr lang="en-NZ" dirty="0" smtClean="0"/>
              <a:t> (1999)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432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79118" y="218906"/>
            <a:ext cx="5230368" cy="867773"/>
          </a:xfrm>
        </p:spPr>
        <p:txBody>
          <a:bodyPr>
            <a:noAutofit/>
          </a:bodyPr>
          <a:lstStyle/>
          <a:p>
            <a:r>
              <a:rPr lang="en-NZ" sz="3200" dirty="0" smtClean="0"/>
              <a:t>Listric fault deformation of an abrasion platform</a:t>
            </a:r>
            <a:endParaRPr lang="en-NZ" sz="3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97" y="1337839"/>
            <a:ext cx="6127011" cy="53771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97" y="1337839"/>
            <a:ext cx="6127011" cy="53771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97" y="1337839"/>
            <a:ext cx="6127011" cy="53771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97" y="1337839"/>
            <a:ext cx="6127011" cy="53771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97" y="1337839"/>
            <a:ext cx="6127011" cy="53771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97" y="1337839"/>
            <a:ext cx="6127011" cy="53771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97" y="1337839"/>
            <a:ext cx="6127011" cy="53771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98" y="1337839"/>
            <a:ext cx="6127011" cy="53771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97" y="1337839"/>
            <a:ext cx="6127011" cy="53771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97" y="1335645"/>
            <a:ext cx="6127011" cy="53771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97" y="1335645"/>
            <a:ext cx="6127011" cy="5377138"/>
          </a:xfrm>
          <a:prstGeom prst="rect">
            <a:avLst/>
          </a:prstGeom>
          <a:noFill/>
        </p:spPr>
      </p:pic>
      <p:cxnSp>
        <p:nvCxnSpPr>
          <p:cNvPr id="58" name="Straight Connector 57"/>
          <p:cNvCxnSpPr/>
          <p:nvPr/>
        </p:nvCxnSpPr>
        <p:spPr>
          <a:xfrm>
            <a:off x="2194560" y="1552906"/>
            <a:ext cx="1170432" cy="3860342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437629" y="1879508"/>
            <a:ext cx="1754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Axial surface of the syncline</a:t>
            </a:r>
            <a:endParaRPr lang="en-NZ" dirty="0"/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1816608" y="2377440"/>
            <a:ext cx="671300" cy="4145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Freeform 62"/>
          <p:cNvSpPr/>
          <p:nvPr/>
        </p:nvSpPr>
        <p:spPr>
          <a:xfrm>
            <a:off x="1328928" y="5252812"/>
            <a:ext cx="3925824" cy="1365504"/>
          </a:xfrm>
          <a:custGeom>
            <a:avLst/>
            <a:gdLst>
              <a:gd name="connsiteX0" fmla="*/ 548640 w 3925824"/>
              <a:gd name="connsiteY0" fmla="*/ 646176 h 1365504"/>
              <a:gd name="connsiteX1" fmla="*/ 2755392 w 3925824"/>
              <a:gd name="connsiteY1" fmla="*/ 0 h 1365504"/>
              <a:gd name="connsiteX2" fmla="*/ 3925824 w 3925824"/>
              <a:gd name="connsiteY2" fmla="*/ 1267968 h 1365504"/>
              <a:gd name="connsiteX3" fmla="*/ 0 w 3925824"/>
              <a:gd name="connsiteY3" fmla="*/ 1365504 h 1365504"/>
              <a:gd name="connsiteX4" fmla="*/ 548640 w 3925824"/>
              <a:gd name="connsiteY4" fmla="*/ 646176 h 136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5824" h="1365504">
                <a:moveTo>
                  <a:pt x="548640" y="646176"/>
                </a:moveTo>
                <a:lnTo>
                  <a:pt x="2755392" y="0"/>
                </a:lnTo>
                <a:lnTo>
                  <a:pt x="3925824" y="1267968"/>
                </a:lnTo>
                <a:lnTo>
                  <a:pt x="0" y="1365504"/>
                </a:lnTo>
                <a:lnTo>
                  <a:pt x="548640" y="646176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4" name="TextBox 63"/>
          <p:cNvSpPr txBox="1"/>
          <p:nvPr/>
        </p:nvSpPr>
        <p:spPr>
          <a:xfrm>
            <a:off x="2328673" y="5649886"/>
            <a:ext cx="38059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Z" sz="2000" u="sng" dirty="0" smtClean="0"/>
              <a:t>For a given amount of slip, the elevation at any down-dip position depends on the </a:t>
            </a:r>
            <a:r>
              <a:rPr lang="en-NZ" sz="2000" u="sng" dirty="0" err="1" smtClean="0"/>
              <a:t>paleosealevel</a:t>
            </a:r>
            <a:endParaRPr lang="en-NZ" sz="2000" u="sng" dirty="0"/>
          </a:p>
        </p:txBody>
      </p:sp>
      <p:sp>
        <p:nvSpPr>
          <p:cNvPr id="2" name="TextBox 1"/>
          <p:cNvSpPr txBox="1"/>
          <p:nvPr/>
        </p:nvSpPr>
        <p:spPr>
          <a:xfrm>
            <a:off x="6254497" y="1335645"/>
            <a:ext cx="288950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Should be possible to use </a:t>
            </a:r>
          </a:p>
          <a:p>
            <a:endParaRPr lang="en-NZ" b="1" dirty="0"/>
          </a:p>
          <a:p>
            <a:r>
              <a:rPr lang="en-NZ" sz="3600" b="1" dirty="0" smtClean="0">
                <a:solidFill>
                  <a:srgbClr val="FF0000"/>
                </a:solidFill>
              </a:rPr>
              <a:t>tilt</a:t>
            </a:r>
            <a:r>
              <a:rPr lang="en-NZ" dirty="0" smtClean="0"/>
              <a:t> </a:t>
            </a:r>
          </a:p>
          <a:p>
            <a:endParaRPr lang="en-NZ" dirty="0"/>
          </a:p>
          <a:p>
            <a:r>
              <a:rPr lang="en-NZ" dirty="0" smtClean="0"/>
              <a:t>and </a:t>
            </a:r>
          </a:p>
          <a:p>
            <a:endParaRPr lang="en-NZ" b="1" dirty="0"/>
          </a:p>
          <a:p>
            <a:r>
              <a:rPr lang="en-NZ" sz="3200" b="1" dirty="0" smtClean="0">
                <a:solidFill>
                  <a:srgbClr val="FF0000"/>
                </a:solidFill>
              </a:rPr>
              <a:t>position relative to centre of curvature</a:t>
            </a:r>
            <a:r>
              <a:rPr lang="en-NZ" sz="3200" dirty="0" smtClean="0">
                <a:solidFill>
                  <a:srgbClr val="FF0000"/>
                </a:solidFill>
              </a:rPr>
              <a:t> </a:t>
            </a:r>
          </a:p>
          <a:p>
            <a:endParaRPr lang="en-NZ" dirty="0"/>
          </a:p>
          <a:p>
            <a:r>
              <a:rPr lang="en-NZ" dirty="0" smtClean="0"/>
              <a:t>to distinguish between models, where age constraints are otherwise ambiguous </a:t>
            </a:r>
            <a:endParaRPr lang="en-NZ" dirty="0"/>
          </a:p>
        </p:txBody>
      </p:sp>
      <p:sp>
        <p:nvSpPr>
          <p:cNvPr id="3" name="TextBox 2"/>
          <p:cNvSpPr txBox="1"/>
          <p:nvPr/>
        </p:nvSpPr>
        <p:spPr>
          <a:xfrm>
            <a:off x="329183" y="6042835"/>
            <a:ext cx="2077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Uniform uplift above planar ramp</a:t>
            </a:r>
            <a:endParaRPr lang="en-NZ" dirty="0"/>
          </a:p>
        </p:txBody>
      </p:sp>
      <p:sp>
        <p:nvSpPr>
          <p:cNvPr id="4" name="TextBox 3"/>
          <p:cNvSpPr txBox="1"/>
          <p:nvPr/>
        </p:nvSpPr>
        <p:spPr>
          <a:xfrm>
            <a:off x="4703730" y="1303455"/>
            <a:ext cx="16739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Non-uniform uplift above </a:t>
            </a:r>
            <a:r>
              <a:rPr lang="en-NZ" dirty="0" err="1" smtClean="0"/>
              <a:t>listric</a:t>
            </a:r>
            <a:r>
              <a:rPr lang="en-NZ" dirty="0" smtClean="0"/>
              <a:t> fault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3348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/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782" y="344595"/>
            <a:ext cx="6784086" cy="867773"/>
          </a:xfrm>
        </p:spPr>
        <p:txBody>
          <a:bodyPr>
            <a:normAutofit fontScale="90000"/>
          </a:bodyPr>
          <a:lstStyle/>
          <a:p>
            <a:r>
              <a:rPr lang="en-NZ" dirty="0" smtClean="0"/>
              <a:t>Geometric calculation of centre of curvature</a:t>
            </a:r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Z" dirty="0" smtClean="0"/>
              <a:t> </a:t>
            </a:r>
            <a:endParaRPr lang="en-NZ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73" y="1548519"/>
            <a:ext cx="7969377" cy="48933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3712" y="6257231"/>
            <a:ext cx="1893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/>
              <a:t>Amos et al. (2007)</a:t>
            </a:r>
            <a:endParaRPr lang="en-NZ" dirty="0"/>
          </a:p>
        </p:txBody>
      </p:sp>
      <p:sp>
        <p:nvSpPr>
          <p:cNvPr id="11" name="TextBox 10"/>
          <p:cNvSpPr txBox="1"/>
          <p:nvPr/>
        </p:nvSpPr>
        <p:spPr>
          <a:xfrm>
            <a:off x="1696698" y="3892640"/>
            <a:ext cx="1481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b="1" dirty="0" err="1" smtClean="0">
                <a:solidFill>
                  <a:srgbClr val="00B050"/>
                </a:solidFill>
              </a:rPr>
              <a:t>Paleosealevel</a:t>
            </a:r>
            <a:endParaRPr lang="en-NZ" b="1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95523" y="3369274"/>
            <a:ext cx="2270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b="1" dirty="0" smtClean="0">
                <a:solidFill>
                  <a:srgbClr val="FF0000"/>
                </a:solidFill>
              </a:rPr>
              <a:t>Topographic elevation</a:t>
            </a:r>
            <a:endParaRPr lang="en-NZ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77926" y="2262039"/>
            <a:ext cx="396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α</a:t>
            </a:r>
            <a:endParaRPr lang="en-NZ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61760" y="4681728"/>
            <a:ext cx="850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b="1" dirty="0" smtClean="0">
                <a:solidFill>
                  <a:srgbClr val="FF0000"/>
                </a:solidFill>
              </a:rPr>
              <a:t>Known</a:t>
            </a:r>
            <a:endParaRPr lang="en-NZ" b="1" dirty="0">
              <a:solidFill>
                <a:srgbClr val="FF0000"/>
              </a:solidFill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139524"/>
              </p:ext>
            </p:extLst>
          </p:nvPr>
        </p:nvGraphicFramePr>
        <p:xfrm>
          <a:off x="1579626" y="3147290"/>
          <a:ext cx="1715897" cy="837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CorelDRAW" r:id="rId4" imgW="604736" imgH="295994" progId="CorelDraw.Graphic.16">
                  <p:embed/>
                </p:oleObj>
              </mc:Choice>
              <mc:Fallback>
                <p:oleObj name="CorelDRAW" r:id="rId4" imgW="604736" imgH="295994" progId="CorelDraw.Graphic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79626" y="3147290"/>
                        <a:ext cx="1715897" cy="8376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760958" y="389264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b="1" dirty="0" smtClean="0">
                <a:solidFill>
                  <a:srgbClr val="FF00FF"/>
                </a:solidFill>
              </a:rPr>
              <a:t>D</a:t>
            </a:r>
            <a:endParaRPr lang="en-NZ" b="1" dirty="0">
              <a:solidFill>
                <a:srgbClr val="FF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56997" y="5051060"/>
            <a:ext cx="2544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b="1" dirty="0" smtClean="0">
                <a:solidFill>
                  <a:srgbClr val="FF00FF"/>
                </a:solidFill>
              </a:rPr>
              <a:t>Reasonable assumptions</a:t>
            </a:r>
            <a:endParaRPr lang="en-NZ" b="1" dirty="0">
              <a:solidFill>
                <a:srgbClr val="FF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56997" y="5459415"/>
            <a:ext cx="2141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 smtClean="0">
                <a:solidFill>
                  <a:srgbClr val="00B050"/>
                </a:solidFill>
              </a:rPr>
              <a:t>Iterative test </a:t>
            </a:r>
            <a:r>
              <a:rPr lang="en-NZ" b="1" dirty="0" smtClean="0">
                <a:solidFill>
                  <a:srgbClr val="00B050"/>
                </a:solidFill>
              </a:rPr>
              <a:t>for fit </a:t>
            </a:r>
            <a:r>
              <a:rPr lang="en-NZ" b="1" dirty="0" smtClean="0">
                <a:solidFill>
                  <a:srgbClr val="00B050"/>
                </a:solidFill>
              </a:rPr>
              <a:t>with published </a:t>
            </a:r>
            <a:r>
              <a:rPr lang="en-NZ" b="1" dirty="0" smtClean="0">
                <a:solidFill>
                  <a:srgbClr val="00B050"/>
                </a:solidFill>
              </a:rPr>
              <a:t>levels</a:t>
            </a:r>
            <a:endParaRPr lang="en-NZ" b="1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62281" y="3800955"/>
            <a:ext cx="554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θ</a:t>
            </a:r>
            <a:endParaRPr lang="en-NZ" sz="2800" b="1" dirty="0">
              <a:solidFill>
                <a:srgbClr val="FF00FF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295523" y="4261972"/>
            <a:ext cx="1921462" cy="0"/>
          </a:xfrm>
          <a:prstGeom prst="straightConnector1">
            <a:avLst/>
          </a:prstGeom>
          <a:ln w="57150">
            <a:solidFill>
              <a:srgbClr val="FF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17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Assuming….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30157"/>
            <a:ext cx="7886700" cy="338088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NZ" dirty="0" smtClean="0"/>
              <a:t>That the fault has similar geometry to the </a:t>
            </a:r>
            <a:r>
              <a:rPr lang="en-NZ" dirty="0" err="1" smtClean="0"/>
              <a:t>Te</a:t>
            </a:r>
            <a:r>
              <a:rPr lang="en-NZ" dirty="0" smtClean="0"/>
              <a:t> Rapa fault – 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NZ" dirty="0" smtClean="0"/>
              <a:t>Listric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NZ" dirty="0" smtClean="0"/>
              <a:t>dip 60</a:t>
            </a:r>
            <a:r>
              <a:rPr lang="en-NZ" dirty="0" smtClean="0">
                <a:latin typeface="Calibri" panose="020F0502020204030204" pitchFamily="34" charset="0"/>
              </a:rPr>
              <a:t>° at the surface</a:t>
            </a:r>
          </a:p>
          <a:p>
            <a:pPr marL="971550" lvl="1" indent="-514350">
              <a:buFont typeface="+mj-lt"/>
              <a:buAutoNum type="alphaLcParenR"/>
            </a:pPr>
            <a:endParaRPr lang="en-NZ" dirty="0" smtClean="0">
              <a:latin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NZ" dirty="0" smtClean="0">
                <a:latin typeface="Calibri" panose="020F0502020204030204" pitchFamily="34" charset="0"/>
              </a:rPr>
              <a:t>The fault is located at the shelf edge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NZ" dirty="0" smtClean="0">
                <a:latin typeface="Calibri" panose="020F0502020204030204" pitchFamily="34" charset="0"/>
              </a:rPr>
              <a:t>Like the </a:t>
            </a:r>
            <a:r>
              <a:rPr lang="en-NZ" dirty="0" err="1" smtClean="0">
                <a:latin typeface="Calibri" panose="020F0502020204030204" pitchFamily="34" charset="0"/>
              </a:rPr>
              <a:t>Te</a:t>
            </a:r>
            <a:r>
              <a:rPr lang="en-NZ" dirty="0" smtClean="0">
                <a:latin typeface="Calibri" panose="020F0502020204030204" pitchFamily="34" charset="0"/>
              </a:rPr>
              <a:t> Rapa fault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NZ" dirty="0" smtClean="0">
                <a:latin typeface="Calibri" panose="020F0502020204030204" pitchFamily="34" charset="0"/>
              </a:rPr>
              <a:t>Further offshore drives slip rates up </a:t>
            </a:r>
            <a:r>
              <a:rPr lang="en-NZ" dirty="0" smtClean="0">
                <a:latin typeface="Calibri" panose="020F0502020204030204" pitchFamily="34" charset="0"/>
              </a:rPr>
              <a:t>unacceptably</a:t>
            </a:r>
          </a:p>
          <a:p>
            <a:pPr marL="514350" indent="-514350">
              <a:buFont typeface="+mj-lt"/>
              <a:buAutoNum type="arabicPeriod"/>
            </a:pPr>
            <a:endParaRPr lang="en-NZ" dirty="0">
              <a:latin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NZ" dirty="0" smtClean="0">
                <a:latin typeface="Calibri" panose="020F0502020204030204" pitchFamily="34" charset="0"/>
              </a:rPr>
              <a:t>All </a:t>
            </a:r>
            <a:r>
              <a:rPr lang="en-NZ" dirty="0" err="1" smtClean="0">
                <a:latin typeface="Calibri" panose="020F0502020204030204" pitchFamily="34" charset="0"/>
              </a:rPr>
              <a:t>highstands</a:t>
            </a:r>
            <a:r>
              <a:rPr lang="en-NZ" dirty="0" smtClean="0">
                <a:latin typeface="Calibri" panose="020F0502020204030204" pitchFamily="34" charset="0"/>
              </a:rPr>
              <a:t> recorded in tropics resulted in development of abrasion platforms in NZ</a:t>
            </a:r>
            <a:endParaRPr lang="en-NZ" dirty="0" smtClean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32959"/>
          <a:stretch/>
        </p:blipFill>
        <p:spPr>
          <a:xfrm>
            <a:off x="999744" y="4511040"/>
            <a:ext cx="7388352" cy="2105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13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611112" y="1435458"/>
            <a:ext cx="241096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 smtClean="0"/>
              <a:t>Calculate slip rates based on assigning T1 to </a:t>
            </a:r>
            <a:r>
              <a:rPr lang="en-NZ" sz="2400" dirty="0" err="1" smtClean="0"/>
              <a:t>highstands</a:t>
            </a:r>
            <a:r>
              <a:rPr lang="en-NZ" sz="2400" dirty="0" smtClean="0"/>
              <a:t> within error bars</a:t>
            </a:r>
          </a:p>
          <a:p>
            <a:endParaRPr lang="en-NZ" sz="2400" dirty="0" smtClean="0"/>
          </a:p>
          <a:p>
            <a:r>
              <a:rPr lang="en-NZ" sz="2400" dirty="0" smtClean="0"/>
              <a:t>Assuming constant slip rates, the best estimate of  </a:t>
            </a:r>
            <a:r>
              <a:rPr lang="en-NZ" sz="2400" dirty="0"/>
              <a:t>slip rate is average of </a:t>
            </a:r>
            <a:r>
              <a:rPr lang="en-NZ" sz="2400" dirty="0" smtClean="0"/>
              <a:t>individual </a:t>
            </a:r>
            <a:r>
              <a:rPr lang="en-NZ" sz="2400" dirty="0"/>
              <a:t>surfaces</a:t>
            </a:r>
          </a:p>
          <a:p>
            <a:r>
              <a:rPr lang="en-NZ" sz="2400" dirty="0" smtClean="0"/>
              <a:t> </a:t>
            </a:r>
            <a:endParaRPr lang="en-NZ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86411"/>
            <a:ext cx="6345936" cy="661202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6200000">
            <a:off x="-1976120" y="3052311"/>
            <a:ext cx="5913122" cy="369332"/>
          </a:xfrm>
          <a:prstGeom prst="rect">
            <a:avLst/>
          </a:prstGeom>
          <a:solidFill>
            <a:srgbClr val="00B050">
              <a:alpha val="56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b="1" dirty="0" smtClean="0">
                <a:solidFill>
                  <a:srgbClr val="FFFF00"/>
                </a:solidFill>
              </a:rPr>
              <a:t>95% confidence encompasses all input peaks</a:t>
            </a:r>
            <a:endParaRPr lang="en-NZ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126229" y="3083088"/>
            <a:ext cx="5913122" cy="307777"/>
          </a:xfrm>
          <a:prstGeom prst="rect">
            <a:avLst/>
          </a:prstGeom>
          <a:solidFill>
            <a:srgbClr val="FF0000">
              <a:alpha val="56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b="1" dirty="0" smtClean="0">
                <a:solidFill>
                  <a:srgbClr val="FFFF00"/>
                </a:solidFill>
              </a:rPr>
              <a:t>95% confidence misses two  input peaks</a:t>
            </a:r>
            <a:endParaRPr lang="en-NZ" sz="1400" b="1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2473190" y="3083088"/>
            <a:ext cx="5913122" cy="307777"/>
          </a:xfrm>
          <a:prstGeom prst="rect">
            <a:avLst/>
          </a:prstGeom>
          <a:solidFill>
            <a:srgbClr val="FF0000">
              <a:alpha val="56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400" b="1" dirty="0" smtClean="0">
                <a:solidFill>
                  <a:srgbClr val="FFFF00"/>
                </a:solidFill>
              </a:rPr>
              <a:t>95% confidence misses two  input peaks</a:t>
            </a:r>
            <a:endParaRPr lang="en-NZ" sz="1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72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" t="31092" r="153" b="33376"/>
          <a:stretch/>
        </p:blipFill>
        <p:spPr>
          <a:xfrm>
            <a:off x="335330" y="-4484"/>
            <a:ext cx="8808670" cy="22223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43" y="2272550"/>
            <a:ext cx="8543294" cy="3926541"/>
          </a:xfrm>
        </p:spPr>
      </p:pic>
      <p:sp>
        <p:nvSpPr>
          <p:cNvPr id="6" name="Freeform 5"/>
          <p:cNvSpPr/>
          <p:nvPr/>
        </p:nvSpPr>
        <p:spPr>
          <a:xfrm>
            <a:off x="3160059" y="2217870"/>
            <a:ext cx="3254188" cy="4102246"/>
          </a:xfrm>
          <a:custGeom>
            <a:avLst/>
            <a:gdLst>
              <a:gd name="connsiteX0" fmla="*/ 403412 w 3254188"/>
              <a:gd name="connsiteY0" fmla="*/ 0 h 4182035"/>
              <a:gd name="connsiteX1" fmla="*/ 3254188 w 3254188"/>
              <a:gd name="connsiteY1" fmla="*/ 26894 h 4182035"/>
              <a:gd name="connsiteX2" fmla="*/ 3186953 w 3254188"/>
              <a:gd name="connsiteY2" fmla="*/ 685800 h 4182035"/>
              <a:gd name="connsiteX3" fmla="*/ 2877670 w 3254188"/>
              <a:gd name="connsiteY3" fmla="*/ 793376 h 4182035"/>
              <a:gd name="connsiteX4" fmla="*/ 2783541 w 3254188"/>
              <a:gd name="connsiteY4" fmla="*/ 4168588 h 4182035"/>
              <a:gd name="connsiteX5" fmla="*/ 40341 w 3254188"/>
              <a:gd name="connsiteY5" fmla="*/ 4182035 h 4182035"/>
              <a:gd name="connsiteX6" fmla="*/ 0 w 3254188"/>
              <a:gd name="connsiteY6" fmla="*/ 833717 h 4182035"/>
              <a:gd name="connsiteX7" fmla="*/ 363070 w 3254188"/>
              <a:gd name="connsiteY7" fmla="*/ 497541 h 4182035"/>
              <a:gd name="connsiteX8" fmla="*/ 403412 w 3254188"/>
              <a:gd name="connsiteY8" fmla="*/ 0 h 418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54188" h="4182035">
                <a:moveTo>
                  <a:pt x="403412" y="0"/>
                </a:moveTo>
                <a:lnTo>
                  <a:pt x="3254188" y="26894"/>
                </a:lnTo>
                <a:lnTo>
                  <a:pt x="3186953" y="685800"/>
                </a:lnTo>
                <a:lnTo>
                  <a:pt x="2877670" y="793376"/>
                </a:lnTo>
                <a:lnTo>
                  <a:pt x="2783541" y="4168588"/>
                </a:lnTo>
                <a:lnTo>
                  <a:pt x="40341" y="4182035"/>
                </a:lnTo>
                <a:lnTo>
                  <a:pt x="0" y="833717"/>
                </a:lnTo>
                <a:lnTo>
                  <a:pt x="363070" y="497541"/>
                </a:lnTo>
                <a:lnTo>
                  <a:pt x="40341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7" name="Freeform 6"/>
          <p:cNvSpPr/>
          <p:nvPr/>
        </p:nvSpPr>
        <p:spPr>
          <a:xfrm>
            <a:off x="6081398" y="2217870"/>
            <a:ext cx="3062602" cy="4108967"/>
          </a:xfrm>
          <a:custGeom>
            <a:avLst/>
            <a:gdLst>
              <a:gd name="connsiteX0" fmla="*/ 403412 w 3254188"/>
              <a:gd name="connsiteY0" fmla="*/ 0 h 4182035"/>
              <a:gd name="connsiteX1" fmla="*/ 3254188 w 3254188"/>
              <a:gd name="connsiteY1" fmla="*/ 26894 h 4182035"/>
              <a:gd name="connsiteX2" fmla="*/ 3186953 w 3254188"/>
              <a:gd name="connsiteY2" fmla="*/ 685800 h 4182035"/>
              <a:gd name="connsiteX3" fmla="*/ 2877670 w 3254188"/>
              <a:gd name="connsiteY3" fmla="*/ 793376 h 4182035"/>
              <a:gd name="connsiteX4" fmla="*/ 2783541 w 3254188"/>
              <a:gd name="connsiteY4" fmla="*/ 4168588 h 4182035"/>
              <a:gd name="connsiteX5" fmla="*/ 40341 w 3254188"/>
              <a:gd name="connsiteY5" fmla="*/ 4182035 h 4182035"/>
              <a:gd name="connsiteX6" fmla="*/ 0 w 3254188"/>
              <a:gd name="connsiteY6" fmla="*/ 833717 h 4182035"/>
              <a:gd name="connsiteX7" fmla="*/ 363070 w 3254188"/>
              <a:gd name="connsiteY7" fmla="*/ 497541 h 4182035"/>
              <a:gd name="connsiteX8" fmla="*/ 403412 w 3254188"/>
              <a:gd name="connsiteY8" fmla="*/ 0 h 418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54188" h="4182035">
                <a:moveTo>
                  <a:pt x="403412" y="0"/>
                </a:moveTo>
                <a:lnTo>
                  <a:pt x="3254188" y="26894"/>
                </a:lnTo>
                <a:lnTo>
                  <a:pt x="3186953" y="685800"/>
                </a:lnTo>
                <a:lnTo>
                  <a:pt x="2877670" y="793376"/>
                </a:lnTo>
                <a:lnTo>
                  <a:pt x="2783541" y="4168588"/>
                </a:lnTo>
                <a:lnTo>
                  <a:pt x="40341" y="4182035"/>
                </a:lnTo>
                <a:lnTo>
                  <a:pt x="0" y="833717"/>
                </a:lnTo>
                <a:lnTo>
                  <a:pt x="363070" y="497541"/>
                </a:lnTo>
                <a:lnTo>
                  <a:pt x="40341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786" b="-354"/>
          <a:stretch/>
        </p:blipFill>
        <p:spPr>
          <a:xfrm>
            <a:off x="335330" y="281941"/>
            <a:ext cx="8808670" cy="19632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r="94166" b="34899"/>
          <a:stretch/>
        </p:blipFill>
        <p:spPr>
          <a:xfrm>
            <a:off x="2860300" y="4146829"/>
            <a:ext cx="876264" cy="16321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r="94375" b="28996"/>
          <a:stretch/>
        </p:blipFill>
        <p:spPr>
          <a:xfrm>
            <a:off x="8515350" y="4229098"/>
            <a:ext cx="861662" cy="181566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/>
          <a:srcRect r="95840" b="34012"/>
          <a:stretch/>
        </p:blipFill>
        <p:spPr>
          <a:xfrm>
            <a:off x="5759790" y="4179144"/>
            <a:ext cx="599543" cy="158767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TextBox 2"/>
          <p:cNvSpPr txBox="1"/>
          <p:nvPr/>
        </p:nvSpPr>
        <p:spPr>
          <a:xfrm>
            <a:off x="121920" y="6488668"/>
            <a:ext cx="491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/>
              <a:t>Sea level curves from </a:t>
            </a:r>
            <a:r>
              <a:rPr lang="en-NZ" dirty="0" err="1" smtClean="0"/>
              <a:t>Lambeck</a:t>
            </a:r>
            <a:r>
              <a:rPr lang="en-NZ" dirty="0" smtClean="0"/>
              <a:t> and Chappell, 2001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6804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2984" t="19098" r="246" b="13016"/>
          <a:stretch/>
        </p:blipFill>
        <p:spPr>
          <a:xfrm>
            <a:off x="628650" y="1969081"/>
            <a:ext cx="8257326" cy="36338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78279" y="5233640"/>
            <a:ext cx="2641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800" dirty="0" smtClean="0"/>
              <a:t>Uplifted beaches</a:t>
            </a:r>
            <a:endParaRPr lang="en-NZ" sz="28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2517732" y="3594971"/>
            <a:ext cx="192716" cy="16386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219708" y="4659682"/>
            <a:ext cx="2569399" cy="8355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6651876" y="4978912"/>
            <a:ext cx="1612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5.2±0.35 m </a:t>
            </a:r>
            <a:r>
              <a:rPr lang="en-US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asl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NZ" dirty="0"/>
          </a:p>
        </p:txBody>
      </p:sp>
      <p:sp>
        <p:nvSpPr>
          <p:cNvPr id="12" name="Rectangle 11"/>
          <p:cNvSpPr/>
          <p:nvPr/>
        </p:nvSpPr>
        <p:spPr>
          <a:xfrm>
            <a:off x="5728968" y="5373297"/>
            <a:ext cx="3376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3.5±0.4 m </a:t>
            </a:r>
            <a:r>
              <a:rPr lang="en-US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asl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modern storm berm </a:t>
            </a:r>
            <a:endParaRPr lang="en-NZ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28038" y="1599749"/>
            <a:ext cx="1183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7.25±0.4m</a:t>
            </a:r>
            <a:endParaRPr lang="en-NZ" dirty="0"/>
          </a:p>
        </p:txBody>
      </p:sp>
      <p:sp>
        <p:nvSpPr>
          <p:cNvPr id="14" name="Rectangle 13"/>
          <p:cNvSpPr/>
          <p:nvPr/>
        </p:nvSpPr>
        <p:spPr>
          <a:xfrm>
            <a:off x="3656893" y="1969081"/>
            <a:ext cx="1125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5.7±0.5 m</a:t>
            </a:r>
            <a:endParaRPr lang="en-NZ" dirty="0"/>
          </a:p>
        </p:txBody>
      </p:sp>
      <p:sp>
        <p:nvSpPr>
          <p:cNvPr id="15" name="Rectangle 14"/>
          <p:cNvSpPr/>
          <p:nvPr/>
        </p:nvSpPr>
        <p:spPr>
          <a:xfrm>
            <a:off x="1246712" y="4118024"/>
            <a:ext cx="1003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5.5 ±0.5 </a:t>
            </a:r>
            <a:endParaRPr lang="en-NZ" dirty="0"/>
          </a:p>
        </p:txBody>
      </p:sp>
      <p:cxnSp>
        <p:nvCxnSpPr>
          <p:cNvPr id="19" name="Straight Arrow Connector 18"/>
          <p:cNvCxnSpPr>
            <a:stCxn id="5" idx="0"/>
          </p:cNvCxnSpPr>
          <p:nvPr/>
        </p:nvCxnSpPr>
        <p:spPr>
          <a:xfrm flipV="1">
            <a:off x="2898994" y="2547097"/>
            <a:ext cx="802075" cy="26865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69551" y="5936342"/>
            <a:ext cx="6282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ingle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event uplifts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1.6±0.26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endParaRPr lang="en-NZ" sz="2400" dirty="0"/>
          </a:p>
        </p:txBody>
      </p:sp>
      <p:sp>
        <p:nvSpPr>
          <p:cNvPr id="6" name="Rectangle 5"/>
          <p:cNvSpPr/>
          <p:nvPr/>
        </p:nvSpPr>
        <p:spPr>
          <a:xfrm>
            <a:off x="5230368" y="5690768"/>
            <a:ext cx="3844154" cy="923330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Slip/uplift ratio: 2.26:1</a:t>
            </a:r>
          </a:p>
          <a:p>
            <a:r>
              <a:rPr lang="en-US" dirty="0" err="1" smtClean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coseismic</a:t>
            </a:r>
            <a:r>
              <a:rPr lang="en-US" dirty="0" smtClean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slip: 3.62±0.6 m/event</a:t>
            </a:r>
          </a:p>
          <a:p>
            <a:r>
              <a:rPr lang="en-US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Recurrence interval: ~1.08ka</a:t>
            </a:r>
            <a:endParaRPr lang="en-NZ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246712" y="4487356"/>
            <a:ext cx="331567" cy="1296486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4520857" y="5327871"/>
            <a:ext cx="2131019" cy="779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t="43827"/>
          <a:stretch/>
        </p:blipFill>
        <p:spPr>
          <a:xfrm>
            <a:off x="-736190" y="40695"/>
            <a:ext cx="3490342" cy="293954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199885" y="3810571"/>
            <a:ext cx="1067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6.7±0.3m</a:t>
            </a:r>
            <a:endParaRPr lang="en-NZ" dirty="0"/>
          </a:p>
        </p:txBody>
      </p:sp>
      <p:sp>
        <p:nvSpPr>
          <p:cNvPr id="16" name="TextBox 15"/>
          <p:cNvSpPr txBox="1"/>
          <p:nvPr/>
        </p:nvSpPr>
        <p:spPr>
          <a:xfrm>
            <a:off x="3656893" y="433354"/>
            <a:ext cx="3948957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b="1" dirty="0" smtClean="0"/>
              <a:t>Mw 6.7-7, depending on regression and fault extent</a:t>
            </a:r>
            <a:endParaRPr lang="en-NZ" b="1" dirty="0"/>
          </a:p>
        </p:txBody>
      </p:sp>
    </p:spTree>
    <p:extLst>
      <p:ext uri="{BB962C8B-B14F-4D97-AF65-F5344CB8AC3E}">
        <p14:creationId xmlns:p14="http://schemas.microsoft.com/office/powerpoint/2010/main" val="2792526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23" grpId="0"/>
      <p:bldP spid="6" grpId="0" animBg="1"/>
      <p:bldP spid="20" grpId="0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Conclusions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High resolution topography is an important tool to support </a:t>
            </a:r>
            <a:r>
              <a:rPr lang="en-NZ" dirty="0" smtClean="0"/>
              <a:t>structural and hazard </a:t>
            </a:r>
            <a:r>
              <a:rPr lang="en-NZ" dirty="0" smtClean="0"/>
              <a:t>analyses in an active </a:t>
            </a:r>
            <a:r>
              <a:rPr lang="en-NZ" dirty="0" err="1" smtClean="0"/>
              <a:t>orogen</a:t>
            </a:r>
            <a:endParaRPr lang="en-NZ" dirty="0" smtClean="0"/>
          </a:p>
          <a:p>
            <a:r>
              <a:rPr lang="en-NZ" dirty="0" err="1" smtClean="0"/>
              <a:t>Kaikoura</a:t>
            </a:r>
            <a:r>
              <a:rPr lang="en-NZ" dirty="0" smtClean="0"/>
              <a:t> LiDAR has potential to constrain slip rates over several glacial </a:t>
            </a:r>
            <a:r>
              <a:rPr lang="en-NZ" dirty="0" smtClean="0"/>
              <a:t>cycles, especially </a:t>
            </a:r>
            <a:r>
              <a:rPr lang="en-NZ" dirty="0" smtClean="0"/>
              <a:t>with improved dating</a:t>
            </a:r>
            <a:endParaRPr lang="en-NZ" dirty="0" smtClean="0"/>
          </a:p>
          <a:p>
            <a:r>
              <a:rPr lang="en-NZ" dirty="0" smtClean="0"/>
              <a:t>Locating fault further offshore, or decreasing dip, or both, </a:t>
            </a:r>
            <a:r>
              <a:rPr lang="en-NZ" dirty="0" smtClean="0"/>
              <a:t>increases fault radius and yields unrealistic slip rates.</a:t>
            </a:r>
            <a:endParaRPr lang="en-NZ" dirty="0" smtClean="0"/>
          </a:p>
          <a:p>
            <a:r>
              <a:rPr lang="en-NZ" dirty="0" smtClean="0"/>
              <a:t>Suggests that faulting beneath </a:t>
            </a:r>
            <a:r>
              <a:rPr lang="en-NZ" dirty="0" err="1" smtClean="0"/>
              <a:t>Kaikoura</a:t>
            </a:r>
            <a:r>
              <a:rPr lang="en-NZ" dirty="0" smtClean="0"/>
              <a:t> Peninsula is located close to land and represents a very proximal tsunami source.</a:t>
            </a:r>
          </a:p>
          <a:p>
            <a:endParaRPr lang="en-NZ" dirty="0" smtClean="0"/>
          </a:p>
        </p:txBody>
      </p:sp>
    </p:spTree>
    <p:extLst>
      <p:ext uri="{BB962C8B-B14F-4D97-AF65-F5344CB8AC3E}">
        <p14:creationId xmlns:p14="http://schemas.microsoft.com/office/powerpoint/2010/main" val="346301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5904</TotalTime>
  <Words>501</Words>
  <Application>Microsoft Office PowerPoint</Application>
  <PresentationFormat>On-screen Show (4:3)</PresentationFormat>
  <Paragraphs>100</Paragraphs>
  <Slides>17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CorelDRAW</vt:lpstr>
      <vt:lpstr>Tilting of marine terraces above a listric thrust fault, Kaikoura New Zealand</vt:lpstr>
      <vt:lpstr>Location</vt:lpstr>
      <vt:lpstr>PowerPoint Presentation</vt:lpstr>
      <vt:lpstr>PowerPoint Presentation</vt:lpstr>
      <vt:lpstr>PowerPoint Presentation</vt:lpstr>
      <vt:lpstr>What does loess stratigraphy tell us?</vt:lpstr>
      <vt:lpstr>Models for progressive rotation</vt:lpstr>
      <vt:lpstr>PowerPoint Presentation</vt:lpstr>
      <vt:lpstr>PowerPoint Presentation</vt:lpstr>
      <vt:lpstr>Nearby listric faulting</vt:lpstr>
      <vt:lpstr>Listric fault deformation of an abrasion platform</vt:lpstr>
      <vt:lpstr>Geometric calculation of centre of curvature</vt:lpstr>
      <vt:lpstr>Assuming….</vt:lpstr>
      <vt:lpstr>PowerPoint Presentation</vt:lpstr>
      <vt:lpstr>PowerPoint Presentation</vt:lpstr>
      <vt:lpstr>PowerPoint Presentation</vt:lpstr>
      <vt:lpstr>Conclusions</vt:lpstr>
    </vt:vector>
  </TitlesOfParts>
  <Company>University of Canterbury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Brendan Duffy</dc:creator>
  <cp:lastModifiedBy>SSE</cp:lastModifiedBy>
  <cp:revision>187</cp:revision>
  <dcterms:created xsi:type="dcterms:W3CDTF">2014-06-03T04:23:00Z</dcterms:created>
  <dcterms:modified xsi:type="dcterms:W3CDTF">2014-10-21T17:46:06Z</dcterms:modified>
</cp:coreProperties>
</file>