
<file path=[Content_Types].xml><?xml version="1.0" encoding="utf-8"?>
<Types xmlns="http://schemas.openxmlformats.org/package/2006/content-types">
  <Override PartName="/ppt/slideLayouts/slideLayout15.xml" ContentType="application/vnd.openxmlformats-officedocument.presentationml.slideLayout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Masters/slideMaster2.xml" ContentType="application/vnd.openxmlformats-officedocument.presentationml.slideMaster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theme/theme4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18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bin" ContentType="application/vnd.openxmlformats-officedocument.presentationml.printerSettings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aveSubsetFonts="1" autoCompressPictures="0">
  <p:sldMasterIdLst>
    <p:sldMasterId id="2147483648" r:id="rId1"/>
    <p:sldMasterId id="2147483819" r:id="rId2"/>
  </p:sldMasterIdLst>
  <p:notesMasterIdLst>
    <p:notesMasterId r:id="rId17"/>
  </p:notesMasterIdLst>
  <p:handoutMasterIdLst>
    <p:handoutMasterId r:id="rId18"/>
  </p:handoutMasterIdLst>
  <p:sldIdLst>
    <p:sldId id="306" r:id="rId3"/>
    <p:sldId id="309" r:id="rId4"/>
    <p:sldId id="315" r:id="rId5"/>
    <p:sldId id="313" r:id="rId6"/>
    <p:sldId id="316" r:id="rId7"/>
    <p:sldId id="318" r:id="rId8"/>
    <p:sldId id="319" r:id="rId9"/>
    <p:sldId id="320" r:id="rId10"/>
    <p:sldId id="321" r:id="rId11"/>
    <p:sldId id="322" r:id="rId12"/>
    <p:sldId id="323" r:id="rId13"/>
    <p:sldId id="324" r:id="rId14"/>
    <p:sldId id="325" r:id="rId15"/>
    <p:sldId id="326" r:id="rId16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1930C7"/>
    <a:srgbClr val="FA9E37"/>
    <a:srgbClr val="008080"/>
    <a:srgbClr val="004080"/>
    <a:srgbClr val="AF8B00"/>
    <a:srgbClr val="FF00FF"/>
    <a:srgbClr val="D95900"/>
    <a:srgbClr val="CA45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407" autoAdjust="0"/>
    <p:restoredTop sz="94660"/>
  </p:normalViewPr>
  <p:slideViewPr>
    <p:cSldViewPr snapToObjects="1">
      <p:cViewPr>
        <p:scale>
          <a:sx n="75" d="100"/>
          <a:sy n="75" d="100"/>
        </p:scale>
        <p:origin x="-1312" y="-4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fld id="{4605760E-4874-4843-9EFA-3C5CC2C85D3C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fld id="{285192F3-A2D1-B14C-A82C-45C55CC37846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fld id="{D9EC7FC3-38E9-9341-BC3F-F7C144FA44E3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fld id="{8EEAE24F-E4AC-814D-BF33-F925845E5500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6" charset="-128"/>
        <a:cs typeface="ＭＳ Ｐゴシック" pitchFamily="26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6" charset="-128"/>
        <a:cs typeface="ＭＳ Ｐゴシック" pitchFamily="28" charset="-128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6" charset="-128"/>
        <a:cs typeface="ＭＳ Ｐゴシック" pitchFamily="28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6" charset="-128"/>
        <a:cs typeface="ＭＳ Ｐゴシック" pitchFamily="28" charset="-128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26" charset="-128"/>
        <a:cs typeface="ＭＳ Ｐゴシック" pitchFamily="28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AE24F-E4AC-814D-BF33-F925845E5500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AE24F-E4AC-814D-BF33-F925845E5500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AE24F-E4AC-814D-BF33-F925845E5500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75469">
            <a:off x="373311" y="4888811"/>
            <a:ext cx="6349791" cy="384175"/>
          </a:xfrm>
        </p:spPr>
        <p:txBody>
          <a:bodyPr/>
          <a:lstStyle>
            <a:lvl1pPr algn="l">
              <a:defRPr sz="2000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75469">
            <a:off x="449515" y="5273067"/>
            <a:ext cx="6348716" cy="419100"/>
          </a:xfrm>
        </p:spPr>
        <p:txBody>
          <a:bodyPr anchor="ctr"/>
          <a:lstStyle>
            <a:lvl1pPr marL="0" indent="0" algn="l">
              <a:buNone/>
              <a:defRPr sz="2000">
                <a:solidFill>
                  <a:srgbClr val="FFFFFF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75469">
            <a:off x="449515" y="5273067"/>
            <a:ext cx="6348716" cy="419100"/>
          </a:xfrm>
        </p:spPr>
        <p:txBody>
          <a:bodyPr anchor="ctr"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>
            <a:lvl1pPr algn="l">
              <a:defRPr sz="1600" b="1" i="0">
                <a:solidFill>
                  <a:srgbClr val="D9590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189037"/>
            <a:ext cx="8229600" cy="4079875"/>
          </a:xfrm>
        </p:spPr>
        <p:txBody>
          <a:bodyPr/>
          <a:lstStyle>
            <a:lvl1pPr>
              <a:buFontTx/>
              <a:buNone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334000" cy="228600"/>
          </a:xfrm>
        </p:spPr>
        <p:txBody>
          <a:bodyPr/>
          <a:lstStyle>
            <a:lvl1pPr algn="l">
              <a:defRPr sz="1000">
                <a:solidFill>
                  <a:srgbClr val="D95900"/>
                </a:solidFill>
                <a:latin typeface="Arial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FFFFFF"/>
              </a:solidFill>
              <a:latin typeface="Calibri" pitchFamily="2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>
            <a:lvl1pPr algn="l">
              <a:defRPr sz="1600" b="1" i="0">
                <a:solidFill>
                  <a:srgbClr val="D9590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189037"/>
            <a:ext cx="8229600" cy="4079875"/>
          </a:xfrm>
        </p:spPr>
        <p:txBody>
          <a:bodyPr/>
          <a:lstStyle>
            <a:lvl1pPr>
              <a:buFont typeface="Arial" pitchFamily="34" charset="0"/>
              <a:buChar char="•"/>
              <a:defRPr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>
            <a:lvl1pPr algn="l">
              <a:defRPr sz="1600" b="1" i="0">
                <a:solidFill>
                  <a:srgbClr val="D9590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1189037"/>
            <a:ext cx="8229600" cy="4079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334000" cy="228600"/>
          </a:xfrm>
        </p:spPr>
        <p:txBody>
          <a:bodyPr/>
          <a:lstStyle>
            <a:lvl1pPr algn="l">
              <a:defRPr sz="1000">
                <a:solidFill>
                  <a:srgbClr val="D95900"/>
                </a:solidFill>
                <a:latin typeface="Arial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>
            <a:lvl1pPr algn="l">
              <a:defRPr sz="1600" b="1" i="0">
                <a:solidFill>
                  <a:srgbClr val="D9590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91200" y="1189038"/>
            <a:ext cx="3352800" cy="407987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457200" y="1189038"/>
            <a:ext cx="5029200" cy="40798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2"/>
          </p:nvPr>
        </p:nvSpPr>
        <p:spPr>
          <a:xfrm>
            <a:off x="457200" y="6248400"/>
            <a:ext cx="5334000" cy="228600"/>
          </a:xfrm>
        </p:spPr>
        <p:txBody>
          <a:bodyPr/>
          <a:lstStyle>
            <a:lvl1pPr algn="l">
              <a:defRPr sz="1000">
                <a:solidFill>
                  <a:srgbClr val="D95900"/>
                </a:solidFill>
                <a:latin typeface="Arial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33400"/>
          </a:xfrm>
        </p:spPr>
        <p:txBody>
          <a:bodyPr/>
          <a:lstStyle>
            <a:lvl1pPr algn="l">
              <a:defRPr sz="1600" b="1" i="0">
                <a:solidFill>
                  <a:srgbClr val="D95900"/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" y="1189038"/>
            <a:ext cx="8229600" cy="407987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334000" cy="228600"/>
          </a:xfrm>
        </p:spPr>
        <p:txBody>
          <a:bodyPr/>
          <a:lstStyle>
            <a:lvl1pPr algn="l">
              <a:defRPr sz="1000">
                <a:solidFill>
                  <a:srgbClr val="D95900"/>
                </a:solidFill>
                <a:latin typeface="Arial" charset="0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0CB8AC-51C2-EE46-A9EF-39938FD18361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2BB9A8-E012-F347-A87A-7F3329D57D8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40F4E5-1FF8-964C-B9C5-4FD32E9821C7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0D8FE-1EAE-DF44-B56E-11653C18EFE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E2DCD0-23C2-4442-A93C-E7C040B5537E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2ACB6F-782A-0349-85BB-F31E7315C22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18C0C1-D2A2-814A-A2A2-3B8EE026F79E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971C3D-E7AB-4B44-9292-BBC27C6A829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79F4F-B2A9-3945-8FD5-9E6FB5347107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49AF4-E0F6-F640-9500-BECAD678CAA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2E508-723F-504A-B26D-36F14A8F8F07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6AC705-12FC-3142-AF68-59FD5D048C2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DDA591-3E02-164A-B0F0-5AA9A2A9368C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3DB0C9-11A7-0E46-BCCA-AB95F702155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A976C9-D112-014E-B14F-990254F500DE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0D451-84A4-BA4E-A15F-CF93703FCC6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63A9F-1C17-334F-9519-871F08E1350F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5F42DD-8DA5-DA4E-80E8-D10556E84AC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B5411-90F6-DB4C-9F1E-67C026020CEE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785797-ED01-EE4D-A144-7B6E52A5EE9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A84531-DA4E-6940-8D3F-B48C11129C49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A8843B-D1D5-ED44-86A4-13E6BB92C48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50825"/>
            <a:ext cx="82296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87450"/>
            <a:ext cx="8229600" cy="413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28" charset="0"/>
                <a:ea typeface="ＭＳ Ｐゴシック" pitchFamily="28" charset="-128"/>
                <a:cs typeface="ＭＳ Ｐゴシック" pitchFamily="28" charset="-128"/>
              </a:defRPr>
            </a:lvl1pPr>
          </a:lstStyle>
          <a:p>
            <a:fld id="{E8AE300E-6A61-FB4F-84F5-3D02D0EB08FE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000" b="1" kern="1200">
          <a:solidFill>
            <a:srgbClr val="D95900"/>
          </a:solidFill>
          <a:latin typeface="Arial"/>
          <a:ea typeface="ＭＳ Ｐゴシック" pitchFamily="26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5900"/>
          </a:solidFill>
          <a:latin typeface="Arial" pitchFamily="-112" charset="0"/>
          <a:ea typeface="ＭＳ Ｐゴシック" pitchFamily="26" charset="-128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5900"/>
          </a:solidFill>
          <a:latin typeface="Arial" pitchFamily="-112" charset="0"/>
          <a:ea typeface="ＭＳ Ｐゴシック" pitchFamily="26" charset="-128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5900"/>
          </a:solidFill>
          <a:latin typeface="Arial" pitchFamily="-112" charset="0"/>
          <a:ea typeface="ＭＳ Ｐゴシック" pitchFamily="26" charset="-128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D95900"/>
          </a:solidFill>
          <a:latin typeface="Arial" pitchFamily="-112" charset="0"/>
          <a:ea typeface="ＭＳ Ｐゴシック" pitchFamily="26" charset="-128"/>
          <a:cs typeface="Arial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6" charset="0"/>
          <a:ea typeface="ＭＳ Ｐゴシック" pitchFamily="26" charset="-128"/>
          <a:cs typeface="ＭＳ Ｐゴシック" pitchFamily="26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6" charset="0"/>
          <a:ea typeface="ＭＳ Ｐゴシック" pitchFamily="26" charset="-128"/>
          <a:cs typeface="ＭＳ Ｐゴシック" pitchFamily="26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6" charset="0"/>
          <a:ea typeface="ＭＳ Ｐゴシック" pitchFamily="26" charset="-128"/>
          <a:cs typeface="ＭＳ Ｐゴシック" pitchFamily="26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26" charset="0"/>
          <a:ea typeface="ＭＳ Ｐゴシック" pitchFamily="26" charset="-128"/>
          <a:cs typeface="ＭＳ Ｐゴシック" pitchFamily="2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D95900"/>
        </a:buClr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pitchFamily="26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pitchFamily="26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pitchFamily="26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pitchFamily="26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Arial"/>
          <a:ea typeface="ＭＳ Ｐゴシック" pitchFamily="26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fld id="{34652777-9BAF-1143-8F49-B6492915FC4C}" type="datetime1">
              <a:rPr lang="en-GB"/>
              <a:pPr/>
              <a:t>10/28/14</a:t>
            </a:fld>
            <a:endParaRPr lang="en-GB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fld id="{3E62D688-116F-0E4C-8F81-C0CA0E8015D8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4" r:id="rId2"/>
    <p:sldLayoutId id="2147483853" r:id="rId3"/>
    <p:sldLayoutId id="2147483852" r:id="rId4"/>
    <p:sldLayoutId id="2147483851" r:id="rId5"/>
    <p:sldLayoutId id="2147483850" r:id="rId6"/>
    <p:sldLayoutId id="2147483849" r:id="rId7"/>
    <p:sldLayoutId id="2147483848" r:id="rId8"/>
    <p:sldLayoutId id="2147483847" r:id="rId9"/>
    <p:sldLayoutId id="2147483846" r:id="rId10"/>
    <p:sldLayoutId id="21474838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 rot="21075469">
            <a:off x="446854" y="1470917"/>
            <a:ext cx="6349791" cy="384175"/>
          </a:xfrm>
        </p:spPr>
        <p:txBody>
          <a:bodyPr/>
          <a:lstStyle/>
          <a:p>
            <a:r>
              <a:rPr lang="en-US" sz="2800" dirty="0" smtClean="0"/>
              <a:t>U-Pb Geochronology and Paleomagnetism of the Westerberg Sill, Kaapvaal Craton – Support for Vaalbara into the Paleoproterozoic?</a:t>
            </a:r>
            <a:endParaRPr lang="en-US" sz="2800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 rot="21075469">
            <a:off x="756971" y="2815441"/>
            <a:ext cx="6348716" cy="419100"/>
          </a:xfrm>
        </p:spPr>
        <p:txBody>
          <a:bodyPr/>
          <a:lstStyle/>
          <a:p>
            <a:r>
              <a:rPr lang="en-US" dirty="0" smtClean="0"/>
              <a:t>M.O. de Kock, T.C. </a:t>
            </a:r>
            <a:r>
              <a:rPr lang="en-US" dirty="0" err="1" smtClean="0"/>
              <a:t>Kampmann</a:t>
            </a:r>
            <a:r>
              <a:rPr lang="en-US" dirty="0" smtClean="0"/>
              <a:t>, A.P. </a:t>
            </a:r>
            <a:r>
              <a:rPr lang="en-US" dirty="0" err="1" smtClean="0"/>
              <a:t>Gumsley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and U. </a:t>
            </a:r>
            <a:r>
              <a:rPr lang="en-US" dirty="0" err="1" smtClean="0"/>
              <a:t>Söderlund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85898">
            <a:off x="4707064" y="4532102"/>
            <a:ext cx="1756272" cy="12293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020583">
            <a:off x="1646293" y="4838979"/>
            <a:ext cx="2404063" cy="1532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028700"/>
            <a:ext cx="8483600" cy="4800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292100"/>
            <a:ext cx="1473200" cy="1473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92100"/>
            <a:ext cx="1536700" cy="1536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635824" y="292100"/>
            <a:ext cx="10438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Pilbara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6096000" y="392668"/>
            <a:ext cx="1198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Kaapvaal</a:t>
            </a:r>
            <a:endParaRPr lang="en-US" b="1" dirty="0"/>
          </a:p>
        </p:txBody>
      </p:sp>
      <p:grpSp>
        <p:nvGrpSpPr>
          <p:cNvPr id="15" name="Group 14"/>
          <p:cNvGrpSpPr/>
          <p:nvPr/>
        </p:nvGrpSpPr>
        <p:grpSpPr>
          <a:xfrm>
            <a:off x="304800" y="2514600"/>
            <a:ext cx="8132590" cy="4118928"/>
            <a:chOff x="304800" y="2514600"/>
            <a:chExt cx="8132590" cy="411892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" y="2514600"/>
              <a:ext cx="2070100" cy="264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04800" y="5156200"/>
              <a:ext cx="38862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000000"/>
                  </a:solidFill>
                </a:rPr>
                <a:t>The cover sequences “are 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merely the trunks, legs and tails 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of elephantine unconformity-bounded sequences”</a:t>
              </a:r>
            </a:p>
            <a:p>
              <a:r>
                <a:rPr lang="en-US" dirty="0" smtClean="0">
                  <a:solidFill>
                    <a:srgbClr val="000000"/>
                  </a:solidFill>
                </a:rPr>
                <a:t> – Cheney et al. (1988)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13390" y="4400550"/>
              <a:ext cx="1524000" cy="1943100"/>
            </a:xfrm>
            <a:prstGeom prst="rect">
              <a:avLst/>
            </a:prstGeom>
          </p:spPr>
        </p:pic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dirty="0" smtClean="0"/>
              <a:t>Vaalbara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Vaalbara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1248318"/>
            <a:ext cx="5105400" cy="512914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2400" y="838200"/>
            <a:ext cx="25600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Cheney (1996)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990600" y="1371600"/>
            <a:ext cx="1198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Kaapvaal</a:t>
            </a:r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3505200" y="6324600"/>
            <a:ext cx="10438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Pilbara</a:t>
            </a:r>
            <a:endParaRPr lang="en-US" sz="2000" b="1" dirty="0"/>
          </a:p>
        </p:txBody>
      </p:sp>
      <p:grpSp>
        <p:nvGrpSpPr>
          <p:cNvPr id="11" name="Group 10"/>
          <p:cNvGrpSpPr/>
          <p:nvPr/>
        </p:nvGrpSpPr>
        <p:grpSpPr>
          <a:xfrm>
            <a:off x="4237418" y="924580"/>
            <a:ext cx="5516182" cy="5452884"/>
            <a:chOff x="4237418" y="924580"/>
            <a:chExt cx="5516182" cy="545288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7418" y="2912677"/>
              <a:ext cx="5516182" cy="2421323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562600" y="1483817"/>
              <a:ext cx="3352800" cy="48936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/>
                <a:buChar char="•"/>
              </a:pPr>
              <a:r>
                <a:rPr lang="en-US" sz="2400" dirty="0" smtClean="0"/>
                <a:t> </a:t>
              </a:r>
              <a:r>
                <a:rPr lang="en-US" sz="2400" dirty="0" err="1" smtClean="0"/>
                <a:t>Strik</a:t>
              </a:r>
              <a:r>
                <a:rPr lang="en-US" sz="2400" dirty="0" smtClean="0"/>
                <a:t> (2004) Paleolatitudinal comparison at 2.78 Ga </a:t>
              </a:r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pPr algn="r"/>
              <a:r>
                <a:rPr lang="en-US" sz="2400" dirty="0" smtClean="0"/>
                <a:t>… can this comparison be extended?</a:t>
              </a:r>
              <a:endParaRPr lang="en-US" sz="24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17184" y="924580"/>
              <a:ext cx="154205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 smtClean="0">
                  <a:solidFill>
                    <a:srgbClr val="000000"/>
                  </a:solidFill>
                </a:rPr>
                <a:t>Support:</a:t>
              </a:r>
              <a:endParaRPr lang="en-US" sz="2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raster_0.00M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371600"/>
            <a:ext cx="4876799" cy="462586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Vaalbara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400800" y="914400"/>
            <a:ext cx="26670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dirty="0" smtClean="0"/>
              <a:t> De Kock (2007) and De Kock et al. (2009)</a:t>
            </a:r>
          </a:p>
          <a:p>
            <a:r>
              <a:rPr lang="en-US" dirty="0" smtClean="0"/>
              <a:t>APWP comparison between 2.78 and </a:t>
            </a:r>
          </a:p>
          <a:p>
            <a:r>
              <a:rPr lang="en-US" dirty="0" smtClean="0"/>
              <a:t>2.70 Ga</a:t>
            </a:r>
          </a:p>
          <a:p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Pilbara and Kaapvaal in close proximity, with Pilbara to the north</a:t>
            </a:r>
          </a:p>
          <a:p>
            <a:pPr>
              <a:buFont typeface="Arial"/>
              <a:buChar char="•"/>
            </a:pPr>
            <a:endParaRPr lang="en-US" dirty="0" smtClean="0"/>
          </a:p>
          <a:p>
            <a:pPr>
              <a:buFont typeface="Arial"/>
              <a:buChar char="•"/>
            </a:pPr>
            <a:r>
              <a:rPr lang="en-US" dirty="0" smtClean="0"/>
              <a:t> Continued support provided by new Kaapvaal poles (</a:t>
            </a:r>
            <a:r>
              <a:rPr lang="en-US" dirty="0" err="1" smtClean="0"/>
              <a:t>Lubnina</a:t>
            </a:r>
            <a:r>
              <a:rPr lang="en-US" dirty="0" smtClean="0"/>
              <a:t> et al., 2010; </a:t>
            </a:r>
            <a:r>
              <a:rPr lang="en-US" dirty="0" err="1" smtClean="0"/>
              <a:t>Denyszyn</a:t>
            </a:r>
            <a:r>
              <a:rPr lang="en-US" dirty="0" smtClean="0"/>
              <a:t> et al., 2013)</a:t>
            </a:r>
          </a:p>
          <a:p>
            <a:pPr>
              <a:buFont typeface="Arial"/>
              <a:buChar char="•"/>
            </a:pPr>
            <a:endParaRPr lang="en-US" dirty="0" smtClean="0"/>
          </a:p>
          <a:p>
            <a:pPr algn="r"/>
            <a:r>
              <a:rPr lang="en-US" dirty="0" smtClean="0"/>
              <a:t>… can this comparison be extended?</a:t>
            </a:r>
          </a:p>
          <a:p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2762468" y="5269468"/>
            <a:ext cx="20667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A9E37"/>
                </a:solidFill>
              </a:rPr>
              <a:t>2.70 -2.66 Ga</a:t>
            </a:r>
            <a:endParaRPr lang="en-US" sz="2400" b="1" dirty="0">
              <a:solidFill>
                <a:srgbClr val="FA9E37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5800" y="2971800"/>
            <a:ext cx="1893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A9E37"/>
                </a:solidFill>
              </a:rPr>
              <a:t>2781 ± 5 Ma</a:t>
            </a:r>
            <a:endParaRPr lang="en-US" sz="2400" b="1" dirty="0">
              <a:solidFill>
                <a:srgbClr val="FA9E37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00400" y="4050268"/>
            <a:ext cx="1893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930C7"/>
                </a:solidFill>
              </a:rPr>
              <a:t>2772 ± 2 Ma</a:t>
            </a:r>
            <a:endParaRPr lang="en-US" sz="2400" b="1" dirty="0">
              <a:solidFill>
                <a:srgbClr val="1930C7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85800" y="5334000"/>
            <a:ext cx="1562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930C7"/>
                </a:solidFill>
              </a:rPr>
              <a:t>~2716 Ma</a:t>
            </a:r>
            <a:endParaRPr lang="en-US" sz="2400" b="1" dirty="0">
              <a:solidFill>
                <a:srgbClr val="1930C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0"/>
            <a:ext cx="5181600" cy="6761639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381000" y="266700"/>
            <a:ext cx="8496300" cy="11087100"/>
            <a:chOff x="76200" y="-361950"/>
            <a:chExt cx="8496300" cy="11087100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00" y="-361950"/>
              <a:ext cx="8496300" cy="11087100"/>
            </a:xfrm>
            <a:prstGeom prst="rect">
              <a:avLst/>
            </a:prstGeom>
          </p:spPr>
        </p:pic>
        <p:sp>
          <p:nvSpPr>
            <p:cNvPr id="31" name="Oval 30"/>
            <p:cNvSpPr/>
            <p:nvPr/>
          </p:nvSpPr>
          <p:spPr>
            <a:xfrm>
              <a:off x="2343150" y="4133850"/>
              <a:ext cx="3657600" cy="685800"/>
            </a:xfrm>
            <a:prstGeom prst="ellipse">
              <a:avLst/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30" y="762000"/>
            <a:ext cx="8878070" cy="52578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Westerberg Sill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289" y="3657600"/>
            <a:ext cx="4139711" cy="3072150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83857" y="1981200"/>
            <a:ext cx="1373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Westerberg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57090" y="2819400"/>
            <a:ext cx="1095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Naauwte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0958" y="762000"/>
            <a:ext cx="4202042" cy="596775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617" y="76200"/>
            <a:ext cx="1868583" cy="1835150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Geochronology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047155"/>
            <a:ext cx="6858000" cy="55855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04800"/>
            <a:ext cx="8823638" cy="9601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856" y="2469762"/>
            <a:ext cx="5547144" cy="4312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10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Westerberg Sill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4929247"/>
            <a:ext cx="2819400" cy="1928753"/>
          </a:xfrm>
          <a:prstGeom prst="rect">
            <a:avLst/>
          </a:prstGeom>
        </p:spPr>
      </p:pic>
      <p:pic>
        <p:nvPicPr>
          <p:cNvPr id="14" name="Picture 13" descr="TKWE4-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4800"/>
            <a:ext cx="4343400" cy="5654615"/>
          </a:xfrm>
          <a:prstGeom prst="rect">
            <a:avLst/>
          </a:prstGeom>
        </p:spPr>
      </p:pic>
      <p:pic>
        <p:nvPicPr>
          <p:cNvPr id="15" name="Picture 14" descr="unfolding-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400" y="1219200"/>
            <a:ext cx="5690648" cy="40148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67200" y="725269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Pre-folding origin for characteristic </a:t>
            </a:r>
          </a:p>
          <a:p>
            <a:r>
              <a:rPr lang="en-US" dirty="0" smtClean="0"/>
              <a:t>magnetization?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5486400" y="4929246"/>
            <a:ext cx="3437467" cy="1861021"/>
            <a:chOff x="5486400" y="4929246"/>
            <a:chExt cx="3437467" cy="1861021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486400" y="4929247"/>
              <a:ext cx="1828800" cy="1828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62846" y="4929246"/>
              <a:ext cx="1861021" cy="18610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76200"/>
            <a:ext cx="8229600" cy="1143000"/>
          </a:xfrm>
        </p:spPr>
        <p:txBody>
          <a:bodyPr/>
          <a:lstStyle/>
          <a:p>
            <a:r>
              <a:rPr lang="en-US" dirty="0" smtClean="0"/>
              <a:t>Westerberg VGP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436802"/>
            <a:ext cx="7580536" cy="48115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219200"/>
            <a:ext cx="28194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similarity to the paleopole for the </a:t>
            </a:r>
            <a:r>
              <a:rPr lang="en-US" dirty="0" err="1" smtClean="0"/>
              <a:t>Ongeluk</a:t>
            </a:r>
            <a:r>
              <a:rPr lang="en-US" dirty="0" smtClean="0"/>
              <a:t> Formation: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Westerberg sill  represents a 2.22 Ga  magnetic overprint 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The Westerberg sill is the feeder to the </a:t>
            </a:r>
            <a:r>
              <a:rPr lang="en-US" dirty="0" err="1" smtClean="0"/>
              <a:t>Ongeluk</a:t>
            </a:r>
            <a:r>
              <a:rPr lang="en-US" dirty="0" smtClean="0"/>
              <a:t> Formation and 2.43 Ga is the correct age for the </a:t>
            </a:r>
            <a:r>
              <a:rPr lang="en-US" dirty="0" err="1" smtClean="0"/>
              <a:t>Ongeluk</a:t>
            </a:r>
            <a:r>
              <a:rPr lang="en-US" dirty="0" smtClean="0"/>
              <a:t> Formation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Kaapvaal experienced slow drift between 2.43 and 2.22 Ga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sz="2400" dirty="0" smtClean="0"/>
              <a:t>Is the Westerberg = </a:t>
            </a:r>
            <a:r>
              <a:rPr lang="en-US" sz="2400" dirty="0" err="1" smtClean="0"/>
              <a:t>Ongeluk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49300"/>
            <a:ext cx="7556500" cy="6108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6208" y="2743200"/>
            <a:ext cx="100599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2.22 Ga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4400" y="2754868"/>
            <a:ext cx="100599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2.24 Ga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447800"/>
            <a:ext cx="2222500" cy="101949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2209800" y="3733800"/>
            <a:ext cx="2045917" cy="605135"/>
            <a:chOff x="2209800" y="3733800"/>
            <a:chExt cx="2045917" cy="605135"/>
          </a:xfrm>
        </p:grpSpPr>
        <p:sp>
          <p:nvSpPr>
            <p:cNvPr id="8" name="TextBox 7"/>
            <p:cNvSpPr txBox="1"/>
            <p:nvPr/>
          </p:nvSpPr>
          <p:spPr>
            <a:xfrm>
              <a:off x="2362200" y="3733800"/>
              <a:ext cx="18935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2415 ± 6 Ma</a:t>
              </a:r>
              <a:endParaRPr lang="en-US" sz="2400" b="1" dirty="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rot="5400000">
              <a:off x="2182399" y="4108334"/>
              <a:ext cx="258002" cy="2032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7597525" y="164524"/>
            <a:ext cx="93687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NO!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00" y="2667000"/>
            <a:ext cx="1467619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 2.4 Ga 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2600" y="3048000"/>
            <a:ext cx="2311400" cy="111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00" y="609600"/>
            <a:ext cx="8804944" cy="6152172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304800" y="-152400"/>
            <a:ext cx="8229600" cy="1143000"/>
          </a:xfrm>
        </p:spPr>
        <p:txBody>
          <a:bodyPr/>
          <a:lstStyle/>
          <a:p>
            <a:pPr algn="l"/>
            <a:r>
              <a:rPr lang="en-US" sz="3200" dirty="0" smtClean="0"/>
              <a:t>Westerberg </a:t>
            </a:r>
            <a:r>
              <a:rPr lang="en-US" sz="3200" dirty="0" err="1" smtClean="0"/>
              <a:t>Woongara</a:t>
            </a:r>
            <a:r>
              <a:rPr lang="en-US" sz="3200" dirty="0" smtClean="0"/>
              <a:t> comparison</a:t>
            </a:r>
            <a:endParaRPr lang="en-US" sz="3200" dirty="0"/>
          </a:p>
        </p:txBody>
      </p:sp>
      <p:grpSp>
        <p:nvGrpSpPr>
          <p:cNvPr id="21" name="Group 20"/>
          <p:cNvGrpSpPr/>
          <p:nvPr/>
        </p:nvGrpSpPr>
        <p:grpSpPr>
          <a:xfrm>
            <a:off x="2556544" y="3276600"/>
            <a:ext cx="3429000" cy="3276600"/>
            <a:chOff x="2556544" y="3276600"/>
            <a:chExt cx="3429000" cy="3276600"/>
          </a:xfrm>
        </p:grpSpPr>
        <p:sp>
          <p:nvSpPr>
            <p:cNvPr id="17" name="Left Arrow 16"/>
            <p:cNvSpPr/>
            <p:nvPr/>
          </p:nvSpPr>
          <p:spPr>
            <a:xfrm>
              <a:off x="5223544" y="3276600"/>
              <a:ext cx="762000" cy="45720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Left Arrow 17"/>
            <p:cNvSpPr/>
            <p:nvPr/>
          </p:nvSpPr>
          <p:spPr>
            <a:xfrm>
              <a:off x="2556544" y="6096000"/>
              <a:ext cx="762000" cy="457200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324600" y="768488"/>
            <a:ext cx="2590800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Westerberg sill VGP is far removed from </a:t>
            </a:r>
          </a:p>
          <a:p>
            <a:r>
              <a:rPr lang="en-US" dirty="0" err="1" smtClean="0"/>
              <a:t>Woongara</a:t>
            </a:r>
            <a:r>
              <a:rPr lang="en-US" dirty="0" smtClean="0"/>
              <a:t> VGP within Vaalbara coordinates:</a:t>
            </a:r>
          </a:p>
          <a:p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Vaalbara has broken up between 2.7 Ga and 2.4 Ga 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</a:t>
            </a:r>
            <a:r>
              <a:rPr lang="en-US" dirty="0" err="1" smtClean="0"/>
              <a:t>Woongara</a:t>
            </a:r>
            <a:r>
              <a:rPr lang="en-US" dirty="0" smtClean="0"/>
              <a:t> pole represents an overprint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Westerberg pole represents an overprint</a:t>
            </a:r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r>
              <a:rPr lang="en-US" dirty="0" smtClean="0"/>
              <a:t> Both Westerberg and </a:t>
            </a:r>
            <a:r>
              <a:rPr lang="en-US" dirty="0" err="1" smtClean="0"/>
              <a:t>Woongara</a:t>
            </a:r>
            <a:r>
              <a:rPr lang="en-US" dirty="0" smtClean="0"/>
              <a:t> poles are overprints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7" y="609600"/>
            <a:ext cx="6163733" cy="6144941"/>
          </a:xfrm>
          <a:prstGeom prst="rect">
            <a:avLst/>
          </a:prstGeom>
        </p:spPr>
      </p:pic>
      <p:sp>
        <p:nvSpPr>
          <p:cNvPr id="22" name="Oval 21"/>
          <p:cNvSpPr/>
          <p:nvPr/>
        </p:nvSpPr>
        <p:spPr>
          <a:xfrm>
            <a:off x="6248400" y="3048000"/>
            <a:ext cx="2590800" cy="1219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1" y="203200"/>
            <a:ext cx="8952549" cy="1168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452497"/>
            <a:ext cx="5387696" cy="2308324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CONCLUSIONS:</a:t>
            </a:r>
          </a:p>
          <a:p>
            <a:endParaRPr lang="en-US" sz="1600" b="1" dirty="0" smtClean="0"/>
          </a:p>
          <a:p>
            <a:pPr>
              <a:buFont typeface="Arial"/>
              <a:buChar char="•"/>
            </a:pPr>
            <a:r>
              <a:rPr lang="en-US" sz="1600" b="1" dirty="0" smtClean="0"/>
              <a:t> </a:t>
            </a:r>
            <a:r>
              <a:rPr lang="en-US" sz="1600" dirty="0" smtClean="0"/>
              <a:t>Paleomagnetism just leaves </a:t>
            </a:r>
          </a:p>
          <a:p>
            <a:r>
              <a:rPr lang="en-US" sz="1600" dirty="0" smtClean="0"/>
              <a:t>too many questions unanswered</a:t>
            </a:r>
            <a:r>
              <a:rPr lang="en-US" sz="1600" b="1" dirty="0" smtClean="0"/>
              <a:t> (more work needed!)</a:t>
            </a:r>
          </a:p>
          <a:p>
            <a:endParaRPr lang="en-US" sz="1600" b="1" dirty="0" smtClean="0"/>
          </a:p>
          <a:p>
            <a:pPr>
              <a:buFont typeface="Arial"/>
              <a:buChar char="•"/>
            </a:pPr>
            <a:r>
              <a:rPr lang="en-US" sz="1600" b="1" dirty="0" smtClean="0"/>
              <a:t> </a:t>
            </a:r>
            <a:r>
              <a:rPr lang="en-US" sz="1600" dirty="0" smtClean="0"/>
              <a:t>But age “barcode” match </a:t>
            </a:r>
            <a:r>
              <a:rPr lang="en-US" sz="1600" b="1" dirty="0" smtClean="0"/>
              <a:t>(</a:t>
            </a:r>
            <a:r>
              <a:rPr lang="en-US" sz="1600" b="1" dirty="0" err="1" smtClean="0"/>
              <a:t>Woongara</a:t>
            </a:r>
            <a:r>
              <a:rPr lang="en-US" sz="1600" b="1" dirty="0" smtClean="0"/>
              <a:t>-Westerberg magmatic event) </a:t>
            </a:r>
            <a:r>
              <a:rPr lang="en-US" sz="1600" dirty="0" smtClean="0"/>
              <a:t>confirm correlation of  similar geology and support Vaalbara into the Paleoproterozoic </a:t>
            </a:r>
          </a:p>
          <a:p>
            <a:endParaRPr lang="en-US" sz="1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27893" y="-228601"/>
            <a:ext cx="9992507" cy="7632653"/>
          </a:xfrm>
          <a:prstGeom prst="ellipse">
            <a:avLst/>
          </a:prstGeom>
          <a:solidFill>
            <a:srgbClr val="1930C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800" y="1417638"/>
            <a:ext cx="8737600" cy="5499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4600" y="5909846"/>
            <a:ext cx="1309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FFFF"/>
                </a:solidFill>
              </a:rPr>
              <a:t>Westerberg</a:t>
            </a:r>
            <a:endParaRPr lang="en-US" sz="16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J powerpoint presentation amend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UJ powerpoint presentation amended</Template>
  <TotalTime>6739</TotalTime>
  <Words>356</Words>
  <Application>Microsoft Macintosh PowerPoint</Application>
  <PresentationFormat>On-screen Show (4:3)</PresentationFormat>
  <Paragraphs>82</Paragraphs>
  <Slides>14</Slides>
  <Notes>3</Notes>
  <HiddenSlides>0</HiddenSlides>
  <MMClips>0</MMClips>
  <ScaleCrop>false</ScaleCrop>
  <HeadingPairs>
    <vt:vector size="4" baseType="variant">
      <vt:variant>
        <vt:lpstr>Design Template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UJ powerpoint presentation amended</vt:lpstr>
      <vt:lpstr>Custom Design</vt:lpstr>
      <vt:lpstr>U-Pb Geochronology and Paleomagnetism of the Westerberg Sill, Kaapvaal Craton – Support for Vaalbara into the Paleoproterozoic?</vt:lpstr>
      <vt:lpstr>Vaalbara</vt:lpstr>
      <vt:lpstr>Vaalbara</vt:lpstr>
      <vt:lpstr>Vaalbara</vt:lpstr>
      <vt:lpstr>Slide 5</vt:lpstr>
      <vt:lpstr>Westerberg Sill</vt:lpstr>
      <vt:lpstr>Geochronology</vt:lpstr>
      <vt:lpstr>Slide 8</vt:lpstr>
      <vt:lpstr>Westerberg Sill </vt:lpstr>
      <vt:lpstr>Westerberg VGP</vt:lpstr>
      <vt:lpstr>Is the Westerberg = Ongeluk?</vt:lpstr>
      <vt:lpstr>Westerberg Woongara comparison</vt:lpstr>
      <vt:lpstr>Slide 13</vt:lpstr>
      <vt:lpstr>Questions?</vt:lpstr>
    </vt:vector>
  </TitlesOfParts>
  <Company>UJ</Company>
  <LinksUpToDate>false</LinksUpToDate>
  <SharedDoc>false</SharedDoc>
  <HyperlinksChanged>false</HyperlinksChanged>
  <AppVersion>12.0256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 FOR PRESENTATION HERE</dc:title>
  <dc:creator>omutangwa</dc:creator>
  <cp:lastModifiedBy>Michiel de Kock</cp:lastModifiedBy>
  <cp:revision>12</cp:revision>
  <dcterms:created xsi:type="dcterms:W3CDTF">2014-10-28T18:42:58Z</dcterms:created>
  <dcterms:modified xsi:type="dcterms:W3CDTF">2014-10-28T18:47:09Z</dcterms:modified>
</cp:coreProperties>
</file>