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8" r:id="rId2"/>
    <p:sldId id="259" r:id="rId3"/>
    <p:sldId id="264" r:id="rId4"/>
    <p:sldId id="273" r:id="rId5"/>
    <p:sldId id="274" r:id="rId6"/>
    <p:sldId id="275" r:id="rId7"/>
    <p:sldId id="279" r:id="rId8"/>
    <p:sldId id="278" r:id="rId9"/>
    <p:sldId id="276" r:id="rId10"/>
    <p:sldId id="261" r:id="rId11"/>
    <p:sldId id="272" r:id="rId12"/>
    <p:sldId id="262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80" r:id="rId21"/>
    <p:sldId id="281" r:id="rId22"/>
    <p:sldId id="263" r:id="rId23"/>
    <p:sldId id="282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8206" autoAdjust="0"/>
  </p:normalViewPr>
  <p:slideViewPr>
    <p:cSldViewPr>
      <p:cViewPr>
        <p:scale>
          <a:sx n="70" d="100"/>
          <a:sy n="70" d="100"/>
        </p:scale>
        <p:origin x="-115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D9DC7A-D065-40C1-B3FA-C4C9579F57B0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C0B773-F28F-467B-BCEB-04CD874CDB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449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E74B9-0461-42DA-9218-BB77AF0906C2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962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 smtClean="0"/>
              <a:t>Area Change Analysis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 smtClean="0"/>
              <a:t>Velocity Analysis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 smtClean="0"/>
              <a:t>Volume Analysis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 smtClean="0"/>
              <a:t>Modelling and Estimation of Sea Level Rise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dirty="0" smtClean="0"/>
              <a:t>Clean</a:t>
            </a:r>
            <a:r>
              <a:rPr lang="en-GB" baseline="0" dirty="0" smtClean="0"/>
              <a:t> ice is straightforward to delineate, tm4/tm5 band ratio, transferable, quick and robust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Also thermal band from satellite image, but works only with thin debris, otherwise thermal signature not well defined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Reason is that the </a:t>
            </a:r>
            <a:r>
              <a:rPr lang="en-GB" baseline="0" dirty="0" err="1" smtClean="0"/>
              <a:t>lithogical</a:t>
            </a:r>
            <a:r>
              <a:rPr lang="en-GB" baseline="0" dirty="0" smtClean="0"/>
              <a:t> make up of debris varies a lot, can be hard to </a:t>
            </a:r>
            <a:r>
              <a:rPr lang="en-GB" baseline="0" dirty="0" err="1" smtClean="0"/>
              <a:t>distiguish</a:t>
            </a:r>
            <a:r>
              <a:rPr lang="en-GB" baseline="0" dirty="0" smtClean="0"/>
              <a:t> from surrounding bedrock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SAR – anything that changes shows up as a loss of coherence, but problems as also water, </a:t>
            </a:r>
            <a:r>
              <a:rPr lang="en-GB" baseline="0" dirty="0" err="1" smtClean="0"/>
              <a:t>rockfalls</a:t>
            </a:r>
            <a:r>
              <a:rPr lang="en-GB" baseline="0" dirty="0" smtClean="0"/>
              <a:t> and unstable slopes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baseline="0" dirty="0" smtClean="0"/>
              <a:t>SAR methods still rely on some degree of manual interpretation, SAR used as a guide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0B773-F28F-467B-BCEB-04CD874CDB2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9837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17 debris covered</a:t>
            </a:r>
            <a:r>
              <a:rPr lang="en-GB" baseline="0" dirty="0" smtClean="0"/>
              <a:t> glaciers and 12 clean ice glaciers . 788 km2 of ice, 113km2 of which is debris covered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Contrast between debris</a:t>
            </a:r>
            <a:r>
              <a:rPr lang="en-GB" baseline="0" dirty="0" smtClean="0"/>
              <a:t> covered ice on the southern facing slopes and clean ice when flowing north of the mountain divide</a:t>
            </a:r>
          </a:p>
          <a:p>
            <a:endParaRPr lang="en-GB" baseline="0" dirty="0" smtClean="0"/>
          </a:p>
          <a:p>
            <a:r>
              <a:rPr lang="en-GB" baseline="0" dirty="0" smtClean="0"/>
              <a:t>Also big contrast in the climates of the same region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0B773-F28F-467B-BCEB-04CD874CDB2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33947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Can sort of see in some areas due to </a:t>
            </a:r>
            <a:r>
              <a:rPr lang="en-GB" dirty="0" err="1" smtClean="0"/>
              <a:t>litholgical</a:t>
            </a:r>
            <a:r>
              <a:rPr lang="en-GB" baseline="0" dirty="0" smtClean="0"/>
              <a:t> changes, but often it can be hard to tell, blends in with surroundings, parts of </a:t>
            </a:r>
            <a:r>
              <a:rPr lang="en-GB" baseline="0" dirty="0" err="1" smtClean="0"/>
              <a:t>Ponkar</a:t>
            </a:r>
            <a:r>
              <a:rPr lang="en-GB" baseline="0" dirty="0" smtClean="0"/>
              <a:t>. Notice big changed in debris </a:t>
            </a:r>
            <a:r>
              <a:rPr lang="en-GB" baseline="0" dirty="0" err="1" smtClean="0"/>
              <a:t>composotion</a:t>
            </a:r>
            <a:r>
              <a:rPr lang="en-GB" baseline="0" dirty="0" smtClean="0"/>
              <a:t> that spectral methods fall prey to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0B773-F28F-467B-BCEB-04CD874CDB2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3016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Bands for NIR, SWIR and TIR. Helps illustrate </a:t>
            </a:r>
            <a:r>
              <a:rPr lang="en-GB" dirty="0" err="1" smtClean="0"/>
              <a:t>lithogical</a:t>
            </a:r>
            <a:r>
              <a:rPr lang="en-GB" baseline="0" dirty="0" smtClean="0"/>
              <a:t> differences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0B773-F28F-467B-BCEB-04CD874CDB2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3016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Sometimes</a:t>
            </a:r>
            <a:r>
              <a:rPr lang="en-GB" baseline="0" dirty="0" smtClean="0"/>
              <a:t> can use the difference between a </a:t>
            </a:r>
            <a:r>
              <a:rPr lang="en-GB" baseline="0" dirty="0" err="1" smtClean="0"/>
              <a:t>nightime</a:t>
            </a:r>
            <a:r>
              <a:rPr lang="en-GB" baseline="0" dirty="0" smtClean="0"/>
              <a:t> and daytime thermal image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0B773-F28F-467B-BCEB-04CD874CDB2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3016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Slope is one of the most used parameters for delineating</a:t>
            </a:r>
            <a:r>
              <a:rPr lang="en-GB" baseline="0" dirty="0" smtClean="0"/>
              <a:t> debris covered glaciers, but as you can see with only the SRTM available, it’s not ideal, can only be used as a guide.</a:t>
            </a:r>
          </a:p>
          <a:p>
            <a:endParaRPr lang="en-GB" baseline="0" dirty="0" smtClean="0"/>
          </a:p>
          <a:p>
            <a:r>
              <a:rPr lang="en-GB" baseline="0" dirty="0" smtClean="0"/>
              <a:t>Can see a break in the slope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0B773-F28F-467B-BCEB-04CD874CDB2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3016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Can sort of see in some areas due to </a:t>
            </a:r>
            <a:r>
              <a:rPr lang="en-GB" dirty="0" err="1" smtClean="0"/>
              <a:t>litholgical</a:t>
            </a:r>
            <a:r>
              <a:rPr lang="en-GB" baseline="0" dirty="0" smtClean="0"/>
              <a:t> changes, but often it can be hard to tell, blends in with surroundings, parts of </a:t>
            </a:r>
            <a:r>
              <a:rPr lang="en-GB" baseline="0" dirty="0" err="1" smtClean="0"/>
              <a:t>Ponkar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0B773-F28F-467B-BCEB-04CD874CDB2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3016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Anything</a:t>
            </a:r>
            <a:r>
              <a:rPr lang="en-GB" baseline="0" dirty="0" smtClean="0"/>
              <a:t> that has moved or changed shows up as a loss of coherence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0B773-F28F-467B-BCEB-04CD874CDB2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3016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 smtClean="0"/>
              <a:t>Show the difference between two methods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 smtClean="0"/>
              <a:t>Fuzzy </a:t>
            </a:r>
            <a:r>
              <a:rPr lang="en-GB" dirty="0" err="1" smtClean="0"/>
              <a:t>memorsup</a:t>
            </a:r>
            <a:r>
              <a:rPr lang="en-GB" dirty="0" smtClean="0"/>
              <a:t>, where defining</a:t>
            </a:r>
            <a:r>
              <a:rPr lang="en-GB" baseline="0" dirty="0" smtClean="0"/>
              <a:t> criteria are given a range of values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0B773-F28F-467B-BCEB-04CD874CDB2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38185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Mainly using band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ratios, an established method already, but some advantages within OBIA, removes salt and pepper effect of </a:t>
            </a:r>
            <a:r>
              <a:rPr lang="en-GB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classificiations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could contextually reclassify many shadows to either ice or rock(unclassified) based on slope and neighbouring objects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most cases the outlines are within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± 30 m,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resolution that everything was resampled to within </a:t>
            </a:r>
            <a:r>
              <a:rPr lang="en-GB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eCognition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From the manually corrected outlines by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7.46%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 glaciers with the three largest differences are excluded this falls to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536%, </a:t>
            </a: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comparable to accuracies found by others (Paul et al., 2013).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ICIMOD outlines in many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cases overestimate the </a:t>
            </a:r>
            <a:r>
              <a:rPr lang="en-GB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extnet</a:t>
            </a:r>
            <a:r>
              <a:rPr lang="en-GB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500 and 1000 m, must be seasonal snow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0B773-F28F-467B-BCEB-04CD874CDB2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5944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Point out break in difficult glacier on spectral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0B773-F28F-467B-BCEB-04CD874CDB2F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02420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Surface roughness especially, curvature at edge of glacier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0B773-F28F-467B-BCEB-04CD874CDB2F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1113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AB78D037-C85A-438C-8E0D-1E7D9D51EBE6}" type="datetime1">
              <a:rPr lang="en-GB" smtClean="0"/>
              <a:pPr/>
              <a:t>10/09/2014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GB">
              <a:solidFill>
                <a:srgbClr val="EBDDC3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8DA9A6D-0AB6-4B9B-8841-970B2418820D}" type="slidenum">
              <a:rPr lang="en-GB" smtClean="0">
                <a:solidFill>
                  <a:srgbClr val="EBDDC3"/>
                </a:solidFill>
              </a:rPr>
              <a:pPr/>
              <a:t>‹#›</a:t>
            </a:fld>
            <a:endParaRPr lang="en-GB">
              <a:solidFill>
                <a:srgbClr val="EBDDC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3911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CDA32-150C-4C4F-A922-FDD31B98053E}" type="datetime1">
              <a:rPr lang="en-GB" smtClean="0">
                <a:solidFill>
                  <a:srgbClr val="775F55"/>
                </a:solidFill>
              </a:rPr>
              <a:pPr/>
              <a:t>10/09/2014</a:t>
            </a:fld>
            <a:endParaRPr lang="en-GB">
              <a:solidFill>
                <a:srgbClr val="775F5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775F5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8DA9A6D-0AB6-4B9B-8841-970B2418820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452412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97BB-5045-4B0B-8FB6-AD01DEBBB16C}" type="datetime1">
              <a:rPr lang="en-GB" smtClean="0">
                <a:solidFill>
                  <a:srgbClr val="775F55"/>
                </a:solidFill>
              </a:rPr>
              <a:pPr/>
              <a:t>10/09/2014</a:t>
            </a:fld>
            <a:endParaRPr lang="en-GB">
              <a:solidFill>
                <a:srgbClr val="775F55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8DA9A6D-0AB6-4B9B-8841-970B2418820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GB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6635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F88F659E-72B9-47EE-AF52-B4CFF3205E35}" type="datetime1">
              <a:rPr lang="en-GB" smtClean="0">
                <a:solidFill>
                  <a:srgbClr val="775F55"/>
                </a:solidFill>
              </a:rPr>
              <a:pPr/>
              <a:t>10/09/2014</a:t>
            </a:fld>
            <a:endParaRPr lang="en-GB">
              <a:solidFill>
                <a:srgbClr val="775F55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8DA9A6D-0AB6-4B9B-8841-970B2418820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GB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726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C2DD69D-4DD3-409F-95BA-372C4E691306}" type="datetime1">
              <a:rPr lang="en-GB" smtClean="0">
                <a:solidFill>
                  <a:srgbClr val="775F55"/>
                </a:solidFill>
              </a:rPr>
              <a:pPr/>
              <a:t>10/09/2014</a:t>
            </a:fld>
            <a:endParaRPr lang="en-GB">
              <a:solidFill>
                <a:srgbClr val="775F55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8DA9A6D-0AB6-4B9B-8841-970B2418820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GB">
              <a:solidFill>
                <a:srgbClr val="775F55"/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5979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8D755-D894-4220-865B-CE809BC3D05F}" type="datetime1">
              <a:rPr lang="en-GB" smtClean="0">
                <a:solidFill>
                  <a:srgbClr val="775F55"/>
                </a:solidFill>
              </a:rPr>
              <a:pPr/>
              <a:t>10/09/2014</a:t>
            </a:fld>
            <a:endParaRPr lang="en-GB">
              <a:solidFill>
                <a:srgbClr val="775F55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775F55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8DA9A6D-0AB6-4B9B-8841-970B241882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1710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BEA4-5E21-4204-B51E-3880CAF1E781}" type="datetime1">
              <a:rPr lang="en-GB" smtClean="0">
                <a:solidFill>
                  <a:srgbClr val="775F55"/>
                </a:solidFill>
              </a:rPr>
              <a:pPr/>
              <a:t>10/09/2014</a:t>
            </a:fld>
            <a:endParaRPr lang="en-GB">
              <a:solidFill>
                <a:srgbClr val="775F55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775F55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8DA9A6D-0AB6-4B9B-8841-970B2418820D}" type="slidenum">
              <a:rPr lang="en-GB" smtClean="0">
                <a:solidFill>
                  <a:srgbClr val="775F55"/>
                </a:solidFill>
              </a:rPr>
              <a:pPr/>
              <a:t>‹#›</a:t>
            </a:fld>
            <a:endParaRPr lang="en-GB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70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D4E5E-659C-46E6-93EC-BD34801BD03C}" type="datetime1">
              <a:rPr lang="en-GB" smtClean="0">
                <a:solidFill>
                  <a:srgbClr val="775F55"/>
                </a:solidFill>
              </a:rPr>
              <a:pPr/>
              <a:t>10/09/2014</a:t>
            </a:fld>
            <a:endParaRPr lang="en-GB">
              <a:solidFill>
                <a:srgbClr val="775F55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775F55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8DA9A6D-0AB6-4B9B-8841-970B2418820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691818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E7F89451-807B-4D1B-B67D-47AA2C356192}" type="datetime1">
              <a:rPr lang="en-GB" smtClean="0">
                <a:solidFill>
                  <a:srgbClr val="775F55"/>
                </a:solidFill>
              </a:rPr>
              <a:pPr/>
              <a:t>10/09/2014</a:t>
            </a:fld>
            <a:endParaRPr lang="en-GB">
              <a:solidFill>
                <a:srgbClr val="775F55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8DA9A6D-0AB6-4B9B-8841-970B2418820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GB">
              <a:solidFill>
                <a:srgbClr val="775F55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9508985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F5152-6CCA-4F0A-9B32-A62060EDF2E2}" type="datetime1">
              <a:rPr lang="en-GB" smtClean="0">
                <a:solidFill>
                  <a:srgbClr val="775F55"/>
                </a:solidFill>
              </a:rPr>
              <a:pPr/>
              <a:t>10/09/2014</a:t>
            </a:fld>
            <a:endParaRPr lang="en-GB">
              <a:solidFill>
                <a:srgbClr val="775F5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775F55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A9A6D-0AB6-4B9B-8841-970B241882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016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5A4CD72-4BC0-4DD7-9A23-FB7CC83E104D}" type="datetime1">
              <a:rPr lang="en-GB" smtClean="0">
                <a:solidFill>
                  <a:srgbClr val="775F55"/>
                </a:solidFill>
              </a:rPr>
              <a:pPr/>
              <a:t>10/09/2014</a:t>
            </a:fld>
            <a:endParaRPr lang="en-GB">
              <a:solidFill>
                <a:srgbClr val="775F55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GB">
              <a:solidFill>
                <a:srgbClr val="775F55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8DA9A6D-0AB6-4B9B-8841-970B241882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9576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61F54CA-58DC-4D1C-9F07-0368911C094B}" type="datetime1">
              <a:rPr lang="en-GB" smtClean="0">
                <a:solidFill>
                  <a:srgbClr val="775F55"/>
                </a:solidFill>
              </a:rPr>
              <a:pPr/>
              <a:t>10/09/2014</a:t>
            </a:fld>
            <a:endParaRPr lang="en-GB">
              <a:solidFill>
                <a:srgbClr val="775F55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GB">
              <a:solidFill>
                <a:srgbClr val="775F55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8DA9A6D-0AB6-4B9B-8841-970B2418820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0341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041316"/>
            <a:ext cx="2339752" cy="7162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7" name="Picture 3" descr="D:\Data\Nepal\India and Nepal 2013\IMG_521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1"/>
          <a:stretch/>
        </p:blipFill>
        <p:spPr bwMode="auto">
          <a:xfrm>
            <a:off x="0" y="0"/>
            <a:ext cx="9153291" cy="5939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795" y="260648"/>
            <a:ext cx="9036496" cy="2097056"/>
          </a:xfrm>
          <a:solidFill>
            <a:schemeClr val="bg1">
              <a:alpha val="62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GB" sz="3200" b="1" cap="none" dirty="0" smtClean="0">
                <a:solidFill>
                  <a:schemeClr val="tx1"/>
                </a:solidFill>
              </a:rPr>
              <a:t>Combining Spectral, Topographic and SAR Coherence Data Within an Object Based Classification Environment for the Automatic Delineation of Debris Covered Ice</a:t>
            </a:r>
            <a:endParaRPr lang="en-GB" sz="3200" b="1" cap="none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81800" cy="685800"/>
          </a:xfrm>
        </p:spPr>
        <p:txBody>
          <a:bodyPr>
            <a:normAutofit/>
          </a:bodyPr>
          <a:lstStyle/>
          <a:p>
            <a:r>
              <a:rPr lang="en-GB" dirty="0" smtClean="0"/>
              <a:t>GSA 2014 	19</a:t>
            </a:r>
            <a:r>
              <a:rPr lang="en-GB" baseline="30000" dirty="0" smtClean="0"/>
              <a:t>th</a:t>
            </a:r>
            <a:r>
              <a:rPr lang="en-GB" dirty="0" smtClean="0"/>
              <a:t> – 22 October 	Vancouver</a:t>
            </a:r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483768" y="3772227"/>
            <a:ext cx="6477000" cy="1828800"/>
          </a:xfrm>
          <a:prstGeom prst="rect">
            <a:avLst/>
          </a:prstGeom>
        </p:spPr>
        <p:txBody>
          <a:bodyPr vert="horz" anchor="b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solidFill>
                <a:srgbClr val="EBDDC3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22021" y="4310158"/>
            <a:ext cx="8709248" cy="752937"/>
          </a:xfrm>
          <a:prstGeom prst="rect">
            <a:avLst/>
          </a:prstGeom>
          <a:solidFill>
            <a:schemeClr val="bg1">
              <a:alpha val="24000"/>
            </a:schemeClr>
          </a:solidFill>
        </p:spPr>
        <p:txBody>
          <a:bodyPr vert="horz" anchor="ctr">
            <a:normAutofit lnSpcReduction="10000"/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None/>
              <a:defRPr kumimoji="0" sz="2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DD8047"/>
              </a:buClr>
            </a:pPr>
            <a:r>
              <a:rPr lang="en-GB" sz="2000" b="1" dirty="0">
                <a:solidFill>
                  <a:schemeClr val="tx1"/>
                </a:solidFill>
              </a:rPr>
              <a:t>ROBSON, Benjamin Aubrey</a:t>
            </a:r>
            <a:r>
              <a:rPr lang="en-GB" sz="2000" baseline="30000" dirty="0">
                <a:solidFill>
                  <a:schemeClr val="tx1"/>
                </a:solidFill>
              </a:rPr>
              <a:t>1</a:t>
            </a:r>
            <a:r>
              <a:rPr lang="en-GB" sz="2000" dirty="0">
                <a:solidFill>
                  <a:schemeClr val="tx1"/>
                </a:solidFill>
              </a:rPr>
              <a:t>, NUTH, Christopher</a:t>
            </a:r>
            <a:r>
              <a:rPr lang="en-GB" sz="2000" baseline="30000" dirty="0">
                <a:solidFill>
                  <a:schemeClr val="tx1"/>
                </a:solidFill>
              </a:rPr>
              <a:t>2</a:t>
            </a:r>
            <a:r>
              <a:rPr lang="en-GB" sz="2000" dirty="0">
                <a:solidFill>
                  <a:schemeClr val="tx1"/>
                </a:solidFill>
              </a:rPr>
              <a:t>, DAHL, Svein Olaf</a:t>
            </a:r>
            <a:r>
              <a:rPr lang="en-GB" sz="2000" baseline="30000" dirty="0">
                <a:solidFill>
                  <a:schemeClr val="tx1"/>
                </a:solidFill>
              </a:rPr>
              <a:t>1</a:t>
            </a:r>
            <a:r>
              <a:rPr lang="en-GB" sz="2000" dirty="0">
                <a:solidFill>
                  <a:schemeClr val="tx1"/>
                </a:solidFill>
              </a:rPr>
              <a:t>, </a:t>
            </a:r>
            <a:endParaRPr lang="en-GB" sz="2000" dirty="0" smtClean="0">
              <a:solidFill>
                <a:schemeClr val="tx1"/>
              </a:solidFill>
            </a:endParaRPr>
          </a:p>
          <a:p>
            <a:pPr algn="ctr">
              <a:buClr>
                <a:srgbClr val="DD8047"/>
              </a:buClr>
            </a:pPr>
            <a:r>
              <a:rPr lang="en-GB" sz="2000" dirty="0" smtClean="0">
                <a:solidFill>
                  <a:schemeClr val="tx1"/>
                </a:solidFill>
              </a:rPr>
              <a:t>HÖLBLING</a:t>
            </a:r>
            <a:r>
              <a:rPr lang="en-GB" sz="2000" dirty="0">
                <a:solidFill>
                  <a:schemeClr val="tx1"/>
                </a:solidFill>
              </a:rPr>
              <a:t>, Daniel</a:t>
            </a:r>
            <a:r>
              <a:rPr lang="en-GB" sz="2000" baseline="30000" dirty="0">
                <a:solidFill>
                  <a:schemeClr val="tx1"/>
                </a:solidFill>
              </a:rPr>
              <a:t>3</a:t>
            </a:r>
            <a:r>
              <a:rPr lang="en-GB" sz="2000" dirty="0">
                <a:solidFill>
                  <a:schemeClr val="tx1"/>
                </a:solidFill>
              </a:rPr>
              <a:t>, STROZZI, Tazio</a:t>
            </a:r>
            <a:r>
              <a:rPr lang="en-GB" sz="2000" baseline="30000" dirty="0">
                <a:solidFill>
                  <a:schemeClr val="tx1"/>
                </a:solidFill>
              </a:rPr>
              <a:t>4</a:t>
            </a:r>
            <a:r>
              <a:rPr lang="en-GB" sz="2000" dirty="0">
                <a:solidFill>
                  <a:schemeClr val="tx1"/>
                </a:solidFill>
              </a:rPr>
              <a:t>, and NIELSEN, Pål Ringkjøb</a:t>
            </a:r>
          </a:p>
        </p:txBody>
      </p:sp>
      <p:pic>
        <p:nvPicPr>
          <p:cNvPr id="1029" name="Picture 5" descr="http://www.mn.uio.no/geo/forskning/prosjekter/ipy-thorpex/images/logo-ui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015618"/>
            <a:ext cx="2037364" cy="741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374421" y="5063095"/>
            <a:ext cx="8709248" cy="752937"/>
          </a:xfrm>
          <a:prstGeom prst="rect">
            <a:avLst/>
          </a:prstGeom>
          <a:solidFill>
            <a:schemeClr val="bg1">
              <a:alpha val="24000"/>
            </a:schemeClr>
          </a:solidFill>
        </p:spPr>
        <p:txBody>
          <a:bodyPr vert="horz" anchor="ctr">
            <a:normAutofit/>
          </a:bodyPr>
          <a:lstStyle>
            <a:lvl1pPr marL="0" indent="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None/>
              <a:defRPr kumimoji="0" sz="26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Clr>
                <a:srgbClr val="DD8047"/>
              </a:buClr>
            </a:pPr>
            <a:r>
              <a:rPr lang="en-GB" sz="1600" dirty="0"/>
              <a:t>(1</a:t>
            </a:r>
            <a:r>
              <a:rPr lang="en-GB" sz="1600" dirty="0" smtClean="0"/>
              <a:t>) </a:t>
            </a:r>
            <a:r>
              <a:rPr lang="en-GB" sz="1600" dirty="0"/>
              <a:t>University of </a:t>
            </a:r>
            <a:r>
              <a:rPr lang="en-GB" sz="1600" dirty="0" smtClean="0"/>
              <a:t>Bergen, Norway (</a:t>
            </a:r>
            <a:r>
              <a:rPr lang="en-GB" sz="1600" dirty="0"/>
              <a:t>2) </a:t>
            </a:r>
            <a:r>
              <a:rPr lang="en-GB" sz="1600" dirty="0" smtClean="0"/>
              <a:t>University </a:t>
            </a:r>
            <a:r>
              <a:rPr lang="en-GB" sz="1600" dirty="0"/>
              <a:t>of Oslo, </a:t>
            </a:r>
            <a:r>
              <a:rPr lang="en-GB" sz="1600" dirty="0" smtClean="0"/>
              <a:t>Norway, (3</a:t>
            </a:r>
            <a:r>
              <a:rPr lang="en-GB" sz="1600" dirty="0"/>
              <a:t>) </a:t>
            </a:r>
            <a:r>
              <a:rPr lang="en-GB" sz="1600" dirty="0" smtClean="0"/>
              <a:t>University </a:t>
            </a:r>
            <a:r>
              <a:rPr lang="en-GB" sz="1600" dirty="0"/>
              <a:t>of </a:t>
            </a:r>
            <a:r>
              <a:rPr lang="en-GB" sz="1600" dirty="0" smtClean="0"/>
              <a:t>Salzburg, Austria (4</a:t>
            </a:r>
            <a:r>
              <a:rPr lang="en-GB" sz="1600" dirty="0"/>
              <a:t>) GAMMA Remote Sensing, </a:t>
            </a:r>
            <a:r>
              <a:rPr lang="en-GB" sz="1600" dirty="0" smtClean="0"/>
              <a:t>Switzerland</a:t>
            </a:r>
            <a:endParaRPr lang="en-GB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02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8DA9A6D-0AB6-4B9B-8841-970B2418820D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251520" y="1600200"/>
            <a:ext cx="5472608" cy="4495800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Need for up to date glacier outlines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Classification of Debris Covered Ice</a:t>
            </a:r>
          </a:p>
          <a:p>
            <a:pPr lvl="1"/>
            <a:r>
              <a:rPr lang="en-GB" dirty="0" smtClean="0"/>
              <a:t>Mostly use topographic parameters</a:t>
            </a:r>
          </a:p>
          <a:p>
            <a:pPr lvl="1"/>
            <a:r>
              <a:rPr lang="en-GB" dirty="0" smtClean="0"/>
              <a:t>Largely require manual correction</a:t>
            </a:r>
          </a:p>
          <a:p>
            <a:pPr lvl="1"/>
            <a:r>
              <a:rPr lang="en-GB" dirty="0" smtClean="0"/>
              <a:t>Recent use of SAR coherence to aid delineation </a:t>
            </a:r>
            <a:r>
              <a:rPr lang="en-GB" i="1" dirty="0"/>
              <a:t>(Frey et al., 2012, </a:t>
            </a:r>
            <a:r>
              <a:rPr lang="en-GB" i="1" dirty="0" err="1"/>
              <a:t>Saraswat</a:t>
            </a:r>
            <a:r>
              <a:rPr lang="en-GB" i="1" dirty="0"/>
              <a:t> et al., 2013</a:t>
            </a:r>
            <a:r>
              <a:rPr lang="en-GB" i="1" dirty="0" smtClean="0"/>
              <a:t>)</a:t>
            </a:r>
          </a:p>
          <a:p>
            <a:pPr lvl="1"/>
            <a:r>
              <a:rPr lang="en-GB" dirty="0" smtClean="0"/>
              <a:t>OBIA offers a method to combine SAR data within optical and topographic data</a:t>
            </a:r>
          </a:p>
          <a:p>
            <a:pPr lvl="1"/>
            <a:endParaRPr lang="en-GB" dirty="0"/>
          </a:p>
        </p:txBody>
      </p:sp>
      <p:pic>
        <p:nvPicPr>
          <p:cNvPr id="2050" name="Picture 2" descr="D:\Data\Nepal\India and Nepal 2013\IMG_515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1" r="23423"/>
          <a:stretch/>
        </p:blipFill>
        <p:spPr bwMode="auto">
          <a:xfrm>
            <a:off x="5724128" y="1603251"/>
            <a:ext cx="3295650" cy="502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699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60811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Study Area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8DA9A6D-0AB6-4B9B-8841-970B2418820D}" type="slidenum">
              <a:rPr lang="en-GB" smtClean="0"/>
              <a:pPr/>
              <a:t>3</a:t>
            </a:fld>
            <a:endParaRPr lang="en-GB"/>
          </a:p>
        </p:txBody>
      </p:sp>
      <p:pic>
        <p:nvPicPr>
          <p:cNvPr id="3077" name="Picture 5" descr="D:\Process\Maps\Location Map_tweaked.jpg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6" t="3059" b="2720"/>
          <a:stretch/>
        </p:blipFill>
        <p:spPr bwMode="auto">
          <a:xfrm>
            <a:off x="533399" y="790574"/>
            <a:ext cx="8544449" cy="5878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236296" y="3933056"/>
            <a:ext cx="19077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17 debris covered glaciers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11 clean ice glaciers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3000 </a:t>
            </a:r>
            <a:r>
              <a:rPr lang="en-GB" dirty="0" err="1" smtClean="0"/>
              <a:t>m.a.s.l</a:t>
            </a:r>
            <a:r>
              <a:rPr lang="en-GB" dirty="0" smtClean="0"/>
              <a:t>. – 7000 </a:t>
            </a:r>
            <a:r>
              <a:rPr lang="en-GB" dirty="0" err="1" smtClean="0"/>
              <a:t>m.a.s.l</a:t>
            </a:r>
            <a:r>
              <a:rPr lang="en-GB" dirty="0" smtClean="0"/>
              <a:t>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1979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4" name="Picture 16" descr="D:\Process\Maps\Data Explanation\RE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389"/>
            <a:ext cx="9396536" cy="6648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512" y="0"/>
            <a:ext cx="7857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What data can be used to help delineate debris covered ice?</a:t>
            </a:r>
            <a:endParaRPr lang="en-GB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79511" y="6239030"/>
            <a:ext cx="6192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False colour </a:t>
            </a:r>
            <a:r>
              <a:rPr lang="en-GB" sz="2400" b="1" dirty="0" err="1" smtClean="0"/>
              <a:t>RapidEye</a:t>
            </a:r>
            <a:r>
              <a:rPr lang="en-GB" sz="2400" b="1" dirty="0" smtClean="0"/>
              <a:t> Image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18490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4" name="Picture 16" descr="D:\Process\Maps\Data Explanation\RE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389"/>
            <a:ext cx="9396536" cy="6648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17" descr="D:\Process\Maps\Data Explanation\ALOS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389"/>
            <a:ext cx="9396536" cy="6648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D:\Process\Maps\Data Explanation\curvature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389"/>
            <a:ext cx="9396536" cy="6648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7" name="Picture 19" descr="D:\Process\Maps\Data Explanation\slope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389"/>
            <a:ext cx="9396536" cy="6648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D:\Process\Maps\Data Explanation\ASTER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389"/>
            <a:ext cx="9396536" cy="6648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512" y="0"/>
            <a:ext cx="7857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What data can be used to help delineate debris covered ice?</a:t>
            </a:r>
            <a:endParaRPr lang="en-GB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79511" y="6239030"/>
            <a:ext cx="6192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False colour ASTER Image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16723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Process\Maps\Data Explanation\temp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389"/>
            <a:ext cx="9396536" cy="6648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512" y="0"/>
            <a:ext cx="7857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What data can be used to help delineate debris covered ice?</a:t>
            </a:r>
            <a:endParaRPr lang="en-GB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79511" y="6239030"/>
            <a:ext cx="6192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Thermal Band (Landsat 8)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316723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4" name="Picture 16" descr="D:\Process\Maps\Data Explanation\RE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389"/>
            <a:ext cx="9396536" cy="6648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17" descr="D:\Process\Maps\Data Explanation\ALOS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389"/>
            <a:ext cx="9396536" cy="6648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D:\Process\Maps\Data Explanation\curvature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389"/>
            <a:ext cx="9396536" cy="6648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7" name="Picture 19" descr="D:\Process\Maps\Data Explanation\slope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389"/>
            <a:ext cx="9396536" cy="6648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0"/>
            <a:ext cx="7857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What data can be used to help delineate debris covered ice?</a:t>
            </a:r>
            <a:endParaRPr lang="en-GB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79511" y="6239030"/>
            <a:ext cx="6192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Slope (SRTM)</a:t>
            </a:r>
            <a:endParaRPr lang="en-GB" sz="2400" b="1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8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4" name="Picture 16" descr="D:\Process\Maps\Data Explanation\RE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389"/>
            <a:ext cx="9396536" cy="6648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17" descr="D:\Process\Maps\Data Explanation\ALOS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389"/>
            <a:ext cx="9396536" cy="6648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D:\Process\Maps\Data Explanation\curvature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389"/>
            <a:ext cx="9396536" cy="6648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0"/>
            <a:ext cx="7857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What data can be used to help delineate debris covered ice?</a:t>
            </a:r>
            <a:endParaRPr lang="en-GB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79511" y="6239030"/>
            <a:ext cx="6192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Curvature (SRTM)</a:t>
            </a:r>
            <a:endParaRPr lang="en-GB" sz="2400" b="1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723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4" name="Picture 16" descr="D:\Process\Maps\Data Explanation\RE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389"/>
            <a:ext cx="9396536" cy="6648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5" name="Picture 17" descr="D:\Process\Maps\Data Explanation\ALOS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9389"/>
            <a:ext cx="9396536" cy="6648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0"/>
            <a:ext cx="78578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What data can be used to help delineate debris covered ice?</a:t>
            </a:r>
            <a:endParaRPr lang="en-GB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79511" y="6239030"/>
            <a:ext cx="6192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ALOS PALSAR SAR Coherence</a:t>
            </a:r>
            <a:endParaRPr lang="en-GB" sz="2400" b="1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723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Methods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8DA9A6D-0AB6-4B9B-8841-970B2418820D}" type="slidenum">
              <a:rPr lang="en-GB" smtClean="0"/>
              <a:pPr/>
              <a:t>10</a:t>
            </a:fld>
            <a:endParaRPr lang="en-GB"/>
          </a:p>
        </p:txBody>
      </p:sp>
      <p:pic>
        <p:nvPicPr>
          <p:cNvPr id="1026" name="Picture 2" descr="E:\Writing Articles\Ben sitt prosjekt\Ben sitt prosjekt\Flow chart OBIA_ben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82757"/>
            <a:ext cx="8208912" cy="5566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712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Clean Ice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8DA9A6D-0AB6-4B9B-8841-970B2418820D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 descr="D:\Process\Maps\Clean Ice Accuracy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43"/>
          <a:stretch/>
        </p:blipFill>
        <p:spPr bwMode="auto">
          <a:xfrm>
            <a:off x="-10656" y="1329954"/>
            <a:ext cx="9144000" cy="5528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19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8DA9A6D-0AB6-4B9B-8841-970B2418820D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051" name="Picture 3" descr="D:\Process\Maps\Debris Ice Comparison\debris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8073"/>
            <a:ext cx="9144000" cy="646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644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8DA9A6D-0AB6-4B9B-8841-970B2418820D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074" name="Picture 2" descr="D:\Process\Maps\Debris Ice Comparison\debris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8073"/>
            <a:ext cx="9144000" cy="646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408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8DA9A6D-0AB6-4B9B-8841-970B2418820D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098" name="Picture 2" descr="D:\Process\Maps\Debris Ice Comparison\debris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8" y="394560"/>
            <a:ext cx="9134832" cy="6463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2393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8DA9A6D-0AB6-4B9B-8841-970B2418820D}" type="slidenum">
              <a:rPr lang="en-GB" smtClean="0"/>
              <a:pPr/>
              <a:t>15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 descr="D:\Process\Maps\Debris Ice Comparison\debris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84" y="380430"/>
            <a:ext cx="9150484" cy="6474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434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8DA9A6D-0AB6-4B9B-8841-970B2418820D}" type="slidenum">
              <a:rPr lang="en-GB" smtClean="0"/>
              <a:pPr/>
              <a:t>16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6" name="Picture 2" descr="D:\Process\Maps\Debris Ice Comparison\debris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36" y="416777"/>
            <a:ext cx="9147036" cy="647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805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8DA9A6D-0AB6-4B9B-8841-970B2418820D}" type="slidenum">
              <a:rPr lang="en-GB" smtClean="0"/>
              <a:pPr/>
              <a:t>17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170" name="Picture 2" descr="D:\Process\Maps\Debris Ice Comparison\debris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04664"/>
            <a:ext cx="9160223" cy="6481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6668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8DA9A6D-0AB6-4B9B-8841-970B2418820D}" type="slidenum">
              <a:rPr lang="en-GB" smtClean="0"/>
              <a:pPr/>
              <a:t>18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194" name="Picture 2" descr="D:\Process\Maps\Debris Ice Comparison\debris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56" y="365482"/>
            <a:ext cx="9152756" cy="6476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97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8DA9A6D-0AB6-4B9B-8841-970B2418820D}" type="slidenum">
              <a:rPr lang="en-GB" smtClean="0"/>
              <a:pPr/>
              <a:t>19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218" name="Picture 2" descr="D:\Process\Maps\Debris Ice Comparison\debris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4165"/>
            <a:ext cx="9144000" cy="6469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055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8DA9A6D-0AB6-4B9B-8841-970B2418820D}" type="slidenum">
              <a:rPr lang="en-GB" smtClean="0"/>
              <a:pPr/>
              <a:t>20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098" name="Picture 2" descr="E:\Writing Articles\Graphs\Clean and Debris Ic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9144000" cy="4455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139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Results II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8DA9A6D-0AB6-4B9B-8841-970B2418820D}" type="slidenum">
              <a:rPr lang="en-GB" smtClean="0"/>
              <a:pPr/>
              <a:t>21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332856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Automated Outlines varied by </a:t>
            </a:r>
            <a:r>
              <a:rPr lang="en-GB" dirty="0" smtClean="0"/>
              <a:t>13.92% </a:t>
            </a:r>
            <a:r>
              <a:rPr lang="en-GB" dirty="0" smtClean="0"/>
              <a:t>from the manual outlines</a:t>
            </a:r>
          </a:p>
          <a:p>
            <a:pPr lvl="1"/>
            <a:r>
              <a:rPr lang="en-GB" dirty="0" smtClean="0"/>
              <a:t>Falls to </a:t>
            </a:r>
            <a:r>
              <a:rPr lang="en-GB" dirty="0" smtClean="0"/>
              <a:t>7.16% </a:t>
            </a:r>
            <a:r>
              <a:rPr lang="en-GB" dirty="0" smtClean="0"/>
              <a:t>if the three largest deviations excluded</a:t>
            </a:r>
          </a:p>
          <a:p>
            <a:r>
              <a:rPr lang="en-GB" dirty="0" smtClean="0"/>
              <a:t>Without SAR Coherence Data, the accuracy falls to </a:t>
            </a:r>
            <a:r>
              <a:rPr lang="en-GB" dirty="0" smtClean="0"/>
              <a:t>28.75% 21.75% </a:t>
            </a:r>
            <a:r>
              <a:rPr lang="en-GB" dirty="0" smtClean="0"/>
              <a:t>excluding three largest deviations)</a:t>
            </a:r>
          </a:p>
          <a:p>
            <a:r>
              <a:rPr lang="en-GB" dirty="0" smtClean="0"/>
              <a:t>Classifications struggle with steep glacier tributaries and steep erosional scarps</a:t>
            </a:r>
          </a:p>
          <a:p>
            <a:pPr lvl="1"/>
            <a:r>
              <a:rPr lang="en-GB" dirty="0" smtClean="0"/>
              <a:t>If steep tributaries are excluded, the error falls to 7.80% (5.80% is three largest deviations omitted)</a:t>
            </a:r>
            <a:endParaRPr lang="en-GB" dirty="0"/>
          </a:p>
        </p:txBody>
      </p:sp>
      <p:pic>
        <p:nvPicPr>
          <p:cNvPr id="5" name="Picture 4" descr="D:\Data\Nepal\Photos\ThulagiGlacier-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05064"/>
            <a:ext cx="4166270" cy="243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01250"/>
            <a:ext cx="3661147" cy="244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954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Future Work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8DA9A6D-0AB6-4B9B-8841-970B2418820D}" type="slidenum">
              <a:rPr lang="en-GB" smtClean="0"/>
              <a:pPr/>
              <a:t>22</a:t>
            </a:fld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A higher resolution DEM would allow a greater reliance on topographic parameters</a:t>
            </a:r>
          </a:p>
          <a:p>
            <a:r>
              <a:rPr lang="en-GB" dirty="0" smtClean="0"/>
              <a:t>Optical imagery, DEM and SAR imagery from a similar point in time</a:t>
            </a:r>
          </a:p>
          <a:p>
            <a:r>
              <a:rPr lang="en-GB" dirty="0" smtClean="0"/>
              <a:t>Transferability across other areas of the Himalayas/further afield?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495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Data\Nepal\India and Nepal 2013\IMG_518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750"/>
            <a:ext cx="9252520" cy="693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2348880"/>
            <a:ext cx="8153400" cy="990600"/>
          </a:xfrm>
          <a:solidFill>
            <a:schemeClr val="bg1">
              <a:alpha val="60000"/>
            </a:schemeClr>
          </a:solidFill>
        </p:spPr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Thank you for your attention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3186136" y="3573016"/>
            <a:ext cx="2663208" cy="608128"/>
          </a:xfrm>
          <a:solidFill>
            <a:schemeClr val="bg1">
              <a:alpha val="49000"/>
            </a:schemeClr>
          </a:solidFill>
        </p:spPr>
        <p:txBody>
          <a:bodyPr/>
          <a:lstStyle/>
          <a:p>
            <a:r>
              <a:rPr lang="en-GB" dirty="0" smtClean="0"/>
              <a:t>Any questions?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019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1101</TotalTime>
  <Words>867</Words>
  <Application>Microsoft Office PowerPoint</Application>
  <PresentationFormat>On-screen Show (4:3)</PresentationFormat>
  <Paragraphs>106</Paragraphs>
  <Slides>23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Median</vt:lpstr>
      <vt:lpstr>Combining Spectral, Topographic and SAR Coherence Data Within an Object Based Classification Environment for the Automatic Delineation of Debris Covered Ice</vt:lpstr>
      <vt:lpstr>Introduction</vt:lpstr>
      <vt:lpstr>Study Area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Methods</vt:lpstr>
      <vt:lpstr>Clean Ice</vt:lpstr>
      <vt:lpstr>Results</vt:lpstr>
      <vt:lpstr>Results</vt:lpstr>
      <vt:lpstr>Results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Results</vt:lpstr>
      <vt:lpstr>Results II</vt:lpstr>
      <vt:lpstr>Future Work</vt:lpstr>
      <vt:lpstr>Thank you for your attention</vt:lpstr>
    </vt:vector>
  </TitlesOfParts>
  <Company>UiB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Combining Spectral, Topographic And SAR Coherence Data Within An Object Based Classification Environment For The Automatic Classification Of Debris Covered Ice</dc:title>
  <dc:creator>Benjamin Aubrey Robson</dc:creator>
  <cp:lastModifiedBy>Benjamin Aubrey Robson</cp:lastModifiedBy>
  <cp:revision>40</cp:revision>
  <dcterms:created xsi:type="dcterms:W3CDTF">2014-09-01T11:49:42Z</dcterms:created>
  <dcterms:modified xsi:type="dcterms:W3CDTF">2014-09-10T20:00:59Z</dcterms:modified>
</cp:coreProperties>
</file>