
<file path=[Content_Types].xml><?xml version="1.0" encoding="utf-8"?>
<Types xmlns="http://schemas.openxmlformats.org/package/2006/content-types">
  <Default Extension="xml" ContentType="application/xml"/>
  <Default Extension="wmf" ContentType="image/x-wmf"/>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757" r:id="rId2"/>
    <p:sldId id="762" r:id="rId3"/>
    <p:sldId id="795" r:id="rId4"/>
    <p:sldId id="796" r:id="rId5"/>
    <p:sldId id="797" r:id="rId6"/>
    <p:sldId id="798" r:id="rId7"/>
    <p:sldId id="799" r:id="rId8"/>
    <p:sldId id="800" r:id="rId9"/>
    <p:sldId id="801" r:id="rId10"/>
    <p:sldId id="802" r:id="rId11"/>
    <p:sldId id="803" r:id="rId12"/>
    <p:sldId id="804" r:id="rId13"/>
    <p:sldId id="807" r:id="rId14"/>
    <p:sldId id="805" r:id="rId15"/>
    <p:sldId id="775" r:id="rId16"/>
    <p:sldId id="761" r:id="rId17"/>
    <p:sldId id="806" r:id="rId18"/>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New Roman"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47E"/>
    <a:srgbClr val="56FAFA"/>
    <a:srgbClr val="16A5FA"/>
    <a:srgbClr val="00FA02"/>
    <a:srgbClr val="F9340E"/>
    <a:srgbClr val="F90202"/>
    <a:srgbClr val="ECFF04"/>
    <a:srgbClr val="000000"/>
    <a:srgbClr val="FFF706"/>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5" autoAdjust="0"/>
    <p:restoredTop sz="93533" autoAdjust="0"/>
  </p:normalViewPr>
  <p:slideViewPr>
    <p:cSldViewPr snapToObjects="1">
      <p:cViewPr varScale="1">
        <p:scale>
          <a:sx n="133" d="100"/>
          <a:sy n="133" d="100"/>
        </p:scale>
        <p:origin x="-488" y="-112"/>
      </p:cViewPr>
      <p:guideLst>
        <p:guide orient="horz" pos="2160"/>
        <p:guide pos="2880"/>
      </p:guideLst>
    </p:cSldViewPr>
  </p:slideViewPr>
  <p:outlineViewPr>
    <p:cViewPr>
      <p:scale>
        <a:sx n="25" d="100"/>
        <a:sy n="25"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129" d="100"/>
          <a:sy n="129" d="100"/>
        </p:scale>
        <p:origin x="-2944"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200">
                <a:latin typeface="Times New Roman" pitchFamily="-112" charset="0"/>
                <a:ea typeface="ＭＳ Ｐゴシック" pitchFamily="-112" charset="-128"/>
                <a:cs typeface="ＭＳ Ｐゴシック" pitchFamily="-112" charset="-128"/>
              </a:defRPr>
            </a:lvl1pPr>
          </a:lstStyle>
          <a:p>
            <a:pPr>
              <a:defRPr/>
            </a:pPr>
            <a:endParaRPr lang="en-US"/>
          </a:p>
        </p:txBody>
      </p:sp>
      <p:sp>
        <p:nvSpPr>
          <p:cNvPr id="9421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fld id="{922EC880-EDD6-5542-B28E-73BC04CF2686}" type="datetime1">
              <a:rPr lang="en-US"/>
              <a:pPr/>
              <a:t>2014-10-21</a:t>
            </a:fld>
            <a:endParaRPr lang="en-US"/>
          </a:p>
        </p:txBody>
      </p:sp>
      <p:sp>
        <p:nvSpPr>
          <p:cNvPr id="9421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0" hangingPunct="0">
              <a:defRPr sz="1200">
                <a:latin typeface="Times New Roman" pitchFamily="-112" charset="0"/>
                <a:ea typeface="ＭＳ Ｐゴシック" pitchFamily="-112" charset="-128"/>
                <a:cs typeface="ＭＳ Ｐゴシック" pitchFamily="-112" charset="-128"/>
              </a:defRPr>
            </a:lvl1pPr>
          </a:lstStyle>
          <a:p>
            <a:pPr>
              <a:defRPr/>
            </a:pPr>
            <a:endParaRPr lang="en-US"/>
          </a:p>
        </p:txBody>
      </p:sp>
      <p:sp>
        <p:nvSpPr>
          <p:cNvPr id="9421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4867252F-C4E8-B342-9157-0BCB4C8A25BE}" type="slidenum">
              <a:rPr lang="en-US"/>
              <a:pPr/>
              <a:t>‹#›</a:t>
            </a:fld>
            <a:endParaRPr lang="en-US"/>
          </a:p>
        </p:txBody>
      </p:sp>
    </p:spTree>
    <p:extLst>
      <p:ext uri="{BB962C8B-B14F-4D97-AF65-F5344CB8AC3E}">
        <p14:creationId xmlns:p14="http://schemas.microsoft.com/office/powerpoint/2010/main" val="13634518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pitchFamily="-106" charset="0"/>
                <a:ea typeface="ＭＳ Ｐゴシック" pitchFamily="-106" charset="-128"/>
                <a:cs typeface="ＭＳ Ｐゴシック" pitchFamily="-106" charset="-128"/>
              </a:defRPr>
            </a:lvl1pPr>
          </a:lstStyle>
          <a:p>
            <a:pPr>
              <a:defRPr/>
            </a:pPr>
            <a:endParaRPr lang="en-GB"/>
          </a:p>
        </p:txBody>
      </p:sp>
      <p:sp>
        <p:nvSpPr>
          <p:cNvPr id="1116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06" charset="0"/>
                <a:ea typeface="ＭＳ Ｐゴシック" pitchFamily="-106" charset="-128"/>
                <a:cs typeface="ＭＳ Ｐゴシック" pitchFamily="-106" charset="-128"/>
              </a:defRPr>
            </a:lvl1pPr>
          </a:lstStyle>
          <a:p>
            <a:pPr>
              <a:defRPr/>
            </a:pPr>
            <a:endParaRPr lang="en-GB"/>
          </a:p>
        </p:txBody>
      </p:sp>
      <p:sp>
        <p:nvSpPr>
          <p:cNvPr id="174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16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16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pitchFamily="-106" charset="0"/>
                <a:ea typeface="ＭＳ Ｐゴシック" pitchFamily="-106" charset="-128"/>
                <a:cs typeface="ＭＳ Ｐゴシック" pitchFamily="-106" charset="-128"/>
              </a:defRPr>
            </a:lvl1pPr>
          </a:lstStyle>
          <a:p>
            <a:pPr>
              <a:defRPr/>
            </a:pPr>
            <a:endParaRPr lang="en-GB"/>
          </a:p>
        </p:txBody>
      </p:sp>
      <p:sp>
        <p:nvSpPr>
          <p:cNvPr id="1116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C56B500-B685-4042-9D49-E80F59B1D7E2}" type="slidenum">
              <a:rPr lang="en-GB"/>
              <a:pPr/>
              <a:t>‹#›</a:t>
            </a:fld>
            <a:endParaRPr lang="en-GB"/>
          </a:p>
        </p:txBody>
      </p:sp>
    </p:spTree>
    <p:extLst>
      <p:ext uri="{BB962C8B-B14F-4D97-AF65-F5344CB8AC3E}">
        <p14:creationId xmlns:p14="http://schemas.microsoft.com/office/powerpoint/2010/main" val="37608612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eaLnBrk="0" hangingPunct="0">
              <a:defRPr sz="2400">
                <a:solidFill>
                  <a:schemeClr val="tx1"/>
                </a:solidFill>
                <a:latin typeface="Times New Roman" charset="0"/>
                <a:ea typeface="ＭＳ Ｐゴシック" charset="0"/>
                <a:cs typeface="ＭＳ Ｐゴシック" charset="0"/>
              </a:defRPr>
            </a:lvl1pPr>
            <a:lvl2pPr marL="37931725" indent="-37474525" defTabSz="457200"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r" eaLnBrk="1" hangingPunct="1"/>
            <a:fld id="{2E87CCA2-23F0-4B4B-9544-D2949F4D4039}" type="slidenum">
              <a:rPr lang="en-US" sz="1200">
                <a:latin typeface="Calibri" charset="0"/>
              </a:rPr>
              <a:pPr algn="r" eaLnBrk="1" hangingPunct="1"/>
              <a:t>2</a:t>
            </a:fld>
            <a:endParaRPr lang="en-US" sz="1200">
              <a:latin typeface="Calibri" charset="0"/>
            </a:endParaRPr>
          </a:p>
        </p:txBody>
      </p:sp>
      <p:sp>
        <p:nvSpPr>
          <p:cNvPr id="28675" name="Rectangle 2"/>
          <p:cNvSpPr>
            <a:spLocks noGrp="1" noRot="1" noChangeAspect="1" noChangeArrowheads="1" noTextEdit="1"/>
          </p:cNvSpPr>
          <p:nvPr>
            <p:ph type="sldImg"/>
          </p:nvPr>
        </p:nvSpPr>
        <p:spPr>
          <a:solidFill>
            <a:srgbClr val="FFFFFF"/>
          </a:solidFill>
          <a:ln/>
        </p:spPr>
      </p:sp>
      <p:sp>
        <p:nvSpPr>
          <p:cNvPr id="28676" name="Rectangle 3"/>
          <p:cNvSpPr>
            <a:spLocks noGrp="1" noChangeArrowheads="1"/>
          </p:cNvSpPr>
          <p:nvPr>
            <p:ph type="body" idx="1"/>
          </p:nvPr>
        </p:nvSpPr>
        <p:spPr>
          <a:xfrm>
            <a:off x="914400" y="4343400"/>
            <a:ext cx="5029200" cy="4114800"/>
          </a:xfrm>
          <a:solidFill>
            <a:srgbClr val="FFFFFF"/>
          </a:solidFill>
          <a:ln>
            <a:solidFill>
              <a:srgbClr val="000000"/>
            </a:solidFill>
          </a:ln>
          <a:extLst>
            <a:ext uri="{FAA26D3D-D897-4be2-8F04-BA451C77F1D7}">
              <ma14:placeholderFlag xmlns:ma14="http://schemas.microsoft.com/office/mac/drawingml/2011/main" val="1"/>
            </a:ext>
          </a:extLst>
        </p:spPr>
        <p:txBody>
          <a:bodyPr/>
          <a:lstStyle/>
          <a:p>
            <a:pPr defTabSz="457200">
              <a:spcBef>
                <a:spcPct val="0"/>
              </a:spcBef>
            </a:pPr>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F9BE648-E2B2-B349-979C-511331076192}" type="slidenum">
              <a:rPr lang="en-US"/>
              <a:pPr/>
              <a:t>‹#›</a:t>
            </a:fld>
            <a:endParaRPr lang="en-US"/>
          </a:p>
        </p:txBody>
      </p:sp>
    </p:spTree>
    <p:extLst>
      <p:ext uri="{BB962C8B-B14F-4D97-AF65-F5344CB8AC3E}">
        <p14:creationId xmlns:p14="http://schemas.microsoft.com/office/powerpoint/2010/main" val="4098827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AE761E6-64FD-4A44-BE9E-A406D4E8BB00}" type="slidenum">
              <a:rPr lang="en-US"/>
              <a:pPr/>
              <a:t>‹#›</a:t>
            </a:fld>
            <a:endParaRPr lang="en-US"/>
          </a:p>
        </p:txBody>
      </p:sp>
    </p:spTree>
    <p:extLst>
      <p:ext uri="{BB962C8B-B14F-4D97-AF65-F5344CB8AC3E}">
        <p14:creationId xmlns:p14="http://schemas.microsoft.com/office/powerpoint/2010/main" val="3088225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52C3825-0DB7-2C43-82AF-EB0EF1A68D92}" type="slidenum">
              <a:rPr lang="en-US"/>
              <a:pPr/>
              <a:t>‹#›</a:t>
            </a:fld>
            <a:endParaRPr lang="en-US"/>
          </a:p>
        </p:txBody>
      </p:sp>
    </p:spTree>
    <p:extLst>
      <p:ext uri="{BB962C8B-B14F-4D97-AF65-F5344CB8AC3E}">
        <p14:creationId xmlns:p14="http://schemas.microsoft.com/office/powerpoint/2010/main" val="3447578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91F3DEF-36D2-5F4C-A854-7FB1BFB4EE61}" type="slidenum">
              <a:rPr lang="en-US"/>
              <a:pPr/>
              <a:t>‹#›</a:t>
            </a:fld>
            <a:endParaRPr lang="en-US"/>
          </a:p>
        </p:txBody>
      </p:sp>
    </p:spTree>
    <p:extLst>
      <p:ext uri="{BB962C8B-B14F-4D97-AF65-F5344CB8AC3E}">
        <p14:creationId xmlns:p14="http://schemas.microsoft.com/office/powerpoint/2010/main" val="4198924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61C9F63E-B914-674F-89F0-28A5B844D8D1}" type="slidenum">
              <a:rPr lang="en-US"/>
              <a:pPr/>
              <a:t>‹#›</a:t>
            </a:fld>
            <a:endParaRPr lang="en-US"/>
          </a:p>
        </p:txBody>
      </p:sp>
    </p:spTree>
    <p:extLst>
      <p:ext uri="{BB962C8B-B14F-4D97-AF65-F5344CB8AC3E}">
        <p14:creationId xmlns:p14="http://schemas.microsoft.com/office/powerpoint/2010/main" val="1297881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733CF66B-282A-4144-82F2-F40D5DD212DC}" type="slidenum">
              <a:rPr lang="en-US"/>
              <a:pPr/>
              <a:t>‹#›</a:t>
            </a:fld>
            <a:endParaRPr lang="en-US"/>
          </a:p>
        </p:txBody>
      </p:sp>
    </p:spTree>
    <p:extLst>
      <p:ext uri="{BB962C8B-B14F-4D97-AF65-F5344CB8AC3E}">
        <p14:creationId xmlns:p14="http://schemas.microsoft.com/office/powerpoint/2010/main" val="3961295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AD550F3A-B234-2C4B-B2BE-F3EF8999BE07}" type="slidenum">
              <a:rPr lang="en-US"/>
              <a:pPr/>
              <a:t>‹#›</a:t>
            </a:fld>
            <a:endParaRPr lang="en-US"/>
          </a:p>
        </p:txBody>
      </p:sp>
    </p:spTree>
    <p:extLst>
      <p:ext uri="{BB962C8B-B14F-4D97-AF65-F5344CB8AC3E}">
        <p14:creationId xmlns:p14="http://schemas.microsoft.com/office/powerpoint/2010/main" val="34389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A4DF0ED-67BB-2D4D-A313-34B842AC701F}" type="slidenum">
              <a:rPr lang="en-US"/>
              <a:pPr/>
              <a:t>‹#›</a:t>
            </a:fld>
            <a:endParaRPr lang="en-US"/>
          </a:p>
        </p:txBody>
      </p:sp>
    </p:spTree>
    <p:extLst>
      <p:ext uri="{BB962C8B-B14F-4D97-AF65-F5344CB8AC3E}">
        <p14:creationId xmlns:p14="http://schemas.microsoft.com/office/powerpoint/2010/main" val="3806022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34DDDAF-2734-C946-918C-6C43C937F2DA}" type="slidenum">
              <a:rPr lang="en-US"/>
              <a:pPr/>
              <a:t>‹#›</a:t>
            </a:fld>
            <a:endParaRPr lang="en-US"/>
          </a:p>
        </p:txBody>
      </p:sp>
    </p:spTree>
    <p:extLst>
      <p:ext uri="{BB962C8B-B14F-4D97-AF65-F5344CB8AC3E}">
        <p14:creationId xmlns:p14="http://schemas.microsoft.com/office/powerpoint/2010/main" val="4294450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A4C37E2-21E8-4742-9184-8E97C7EC8861}" type="slidenum">
              <a:rPr lang="en-US"/>
              <a:pPr/>
              <a:t>‹#›</a:t>
            </a:fld>
            <a:endParaRPr lang="en-US"/>
          </a:p>
        </p:txBody>
      </p:sp>
    </p:spTree>
    <p:extLst>
      <p:ext uri="{BB962C8B-B14F-4D97-AF65-F5344CB8AC3E}">
        <p14:creationId xmlns:p14="http://schemas.microsoft.com/office/powerpoint/2010/main" val="4102630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6C21335-42DD-C44B-B420-23557C719083}" type="slidenum">
              <a:rPr lang="en-US"/>
              <a:pPr/>
              <a:t>‹#›</a:t>
            </a:fld>
            <a:endParaRPr lang="en-US"/>
          </a:p>
        </p:txBody>
      </p:sp>
    </p:spTree>
    <p:extLst>
      <p:ext uri="{BB962C8B-B14F-4D97-AF65-F5344CB8AC3E}">
        <p14:creationId xmlns:p14="http://schemas.microsoft.com/office/powerpoint/2010/main" val="163025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35C412D3-EE48-0544-BF23-5044C553DF7E}" type="slidenum">
              <a:rPr lang="en-US"/>
              <a:pPr/>
              <a:t>‹#›</a:t>
            </a:fld>
            <a:endParaRPr lang="en-US"/>
          </a:p>
        </p:txBody>
      </p:sp>
    </p:spTree>
    <p:extLst>
      <p:ext uri="{BB962C8B-B14F-4D97-AF65-F5344CB8AC3E}">
        <p14:creationId xmlns:p14="http://schemas.microsoft.com/office/powerpoint/2010/main" val="11997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CA"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BB6F70B-4F06-8349-AE7F-44887B00AF2B}" type="slidenum">
              <a:rPr lang="en-US"/>
              <a:pPr/>
              <a:t>‹#›</a:t>
            </a:fld>
            <a:endParaRPr lang="en-US"/>
          </a:p>
        </p:txBody>
      </p:sp>
    </p:spTree>
    <p:extLst>
      <p:ext uri="{BB962C8B-B14F-4D97-AF65-F5344CB8AC3E}">
        <p14:creationId xmlns:p14="http://schemas.microsoft.com/office/powerpoint/2010/main" val="644024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CA"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EE836846-FB75-FB4C-AE46-966982CDA374}" type="slidenum">
              <a:rPr lang="en-US"/>
              <a:pPr/>
              <a:t>‹#›</a:t>
            </a:fld>
            <a:endParaRPr lang="en-US"/>
          </a:p>
        </p:txBody>
      </p:sp>
    </p:spTree>
    <p:extLst>
      <p:ext uri="{BB962C8B-B14F-4D97-AF65-F5344CB8AC3E}">
        <p14:creationId xmlns:p14="http://schemas.microsoft.com/office/powerpoint/2010/main" val="380640260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atin typeface="Times New Roman" pitchFamily="-106" charset="0"/>
                <a:ea typeface="ＭＳ Ｐゴシック" pitchFamily="-106" charset="-128"/>
                <a:cs typeface="ＭＳ Ｐゴシック" pitchFamily="-106" charset="-128"/>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06" charset="0"/>
                <a:ea typeface="ＭＳ Ｐゴシック" pitchFamily="-106" charset="-128"/>
                <a:cs typeface="ＭＳ Ｐゴシック" pitchFamily="-106" charset="-128"/>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65DC2BB-C626-4B4A-B88D-11DF11C4F08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2.jpeg"/><Relationship Id="rId5" Type="http://schemas.openxmlformats.org/officeDocument/2006/relationships/oleObject" Target="../embeddings/oleObject1.bin"/><Relationship Id="rId6" Type="http://schemas.openxmlformats.org/officeDocument/2006/relationships/image" Target="../media/image1.wmf"/><Relationship Id="rId7" Type="http://schemas.openxmlformats.org/officeDocument/2006/relationships/image" Target="../media/image3.png"/><Relationship Id="rId8" Type="http://schemas.openxmlformats.org/officeDocument/2006/relationships/image" Target="../media/image4.jpeg"/><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emf"/><Relationship Id="rId6"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14.xml"/><Relationship Id="rId2"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14.xml"/><Relationship Id="rId2"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tiff"/><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jpeg"/><Relationship Id="rId1" Type="http://schemas.openxmlformats.org/officeDocument/2006/relationships/slideLayout" Target="../slideLayouts/slideLayout7.xml"/><Relationship Id="rId2"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eg"/><Relationship Id="rId3" Type="http://schemas.openxmlformats.org/officeDocument/2006/relationships/image" Target="../media/image2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jpeg"/><Relationship Id="rId3" Type="http://schemas.openxmlformats.org/officeDocument/2006/relationships/image" Target="../media/image2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image" Target="../media/image31.emf"/></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emf"/><Relationship Id="rId1" Type="http://schemas.openxmlformats.org/officeDocument/2006/relationships/slideLayout" Target="../slideLayouts/slideLayout7.xml"/><Relationship Id="rId2" Type="http://schemas.openxmlformats.org/officeDocument/2006/relationships/image" Target="../media/image3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tacamaDesert_20101231.jpg"/>
          <p:cNvPicPr>
            <a:picLocks noChangeAspect="1"/>
          </p:cNvPicPr>
          <p:nvPr/>
        </p:nvPicPr>
        <p:blipFill>
          <a:blip r:embed="rId4"/>
          <a:srcRect r="23177"/>
          <a:stretch>
            <a:fillRect/>
          </a:stretch>
        </p:blipFill>
        <p:spPr>
          <a:xfrm>
            <a:off x="0" y="-1"/>
            <a:ext cx="9163130" cy="6858001"/>
          </a:xfrm>
          <a:prstGeom prst="rect">
            <a:avLst/>
          </a:prstGeom>
        </p:spPr>
      </p:pic>
      <p:graphicFrame>
        <p:nvGraphicFramePr>
          <p:cNvPr id="18434" name="Object 2"/>
          <p:cNvGraphicFramePr>
            <a:graphicFrameLocks noChangeAspect="1"/>
          </p:cNvGraphicFramePr>
          <p:nvPr/>
        </p:nvGraphicFramePr>
        <p:xfrm>
          <a:off x="4567238" y="3424238"/>
          <a:ext cx="9525" cy="9525"/>
        </p:xfrm>
        <a:graphic>
          <a:graphicData uri="http://schemas.openxmlformats.org/presentationml/2006/ole">
            <mc:AlternateContent xmlns:mc="http://schemas.openxmlformats.org/markup-compatibility/2006">
              <mc:Choice xmlns:v="urn:schemas-microsoft-com:vml" Requires="v">
                <p:oleObj spid="_x0000_s18538" name="CorelDRAW" r:id="rId5" imgW="10103760" imgH="6734160" progId="">
                  <p:embed/>
                </p:oleObj>
              </mc:Choice>
              <mc:Fallback>
                <p:oleObj name="CorelDRAW" r:id="rId5" imgW="10103760" imgH="6734160" progId="">
                  <p:embed/>
                  <p:pic>
                    <p:nvPicPr>
                      <p:cNvPr id="0" name="Picture 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67238" y="3424238"/>
                        <a:ext cx="9525" cy="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8436" name="Text Box 4"/>
          <p:cNvSpPr txBox="1">
            <a:spLocks noChangeArrowheads="1"/>
          </p:cNvSpPr>
          <p:nvPr/>
        </p:nvSpPr>
        <p:spPr bwMode="auto">
          <a:xfrm>
            <a:off x="2436813" y="2698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endParaRPr lang="en-GB" dirty="0"/>
          </a:p>
        </p:txBody>
      </p:sp>
      <p:sp>
        <p:nvSpPr>
          <p:cNvPr id="18437" name="Text Box 5"/>
          <p:cNvSpPr txBox="1">
            <a:spLocks noChangeArrowheads="1"/>
          </p:cNvSpPr>
          <p:nvPr/>
        </p:nvSpPr>
        <p:spPr bwMode="auto">
          <a:xfrm>
            <a:off x="747713" y="422275"/>
            <a:ext cx="1843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endParaRPr lang="en-GB" dirty="0"/>
          </a:p>
        </p:txBody>
      </p:sp>
      <p:pic>
        <p:nvPicPr>
          <p:cNvPr id="18439" name="Picture 8" descr="nserc_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34138" y="5635817"/>
            <a:ext cx="2705100" cy="1201738"/>
          </a:xfrm>
          <a:prstGeom prst="rect">
            <a:avLst/>
          </a:prstGeom>
          <a:noFill/>
          <a:ln w="19050" cmpd="sng">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587" y="121384"/>
            <a:ext cx="9137650" cy="1569660"/>
          </a:xfrm>
          <a:prstGeom prst="rect">
            <a:avLst/>
          </a:prstGeom>
          <a:noFill/>
        </p:spPr>
        <p:txBody>
          <a:bodyPr wrap="square" rtlCol="0">
            <a:spAutoFit/>
          </a:bodyPr>
          <a:lstStyle/>
          <a:p>
            <a:pPr algn="ctr"/>
            <a:r>
              <a:rPr lang="en-US" sz="4800" b="1" dirty="0" smtClean="0">
                <a:solidFill>
                  <a:srgbClr val="56FAFA"/>
                </a:solidFill>
                <a:effectLst>
                  <a:outerShdw blurRad="57150" dist="50800" dir="1800000" algn="tl" rotWithShape="0">
                    <a:srgbClr val="000000"/>
                  </a:outerShdw>
                </a:effectLst>
                <a:latin typeface="Arial"/>
                <a:cs typeface="Arial"/>
              </a:rPr>
              <a:t>Oxygen Production on the Archean Landmass</a:t>
            </a:r>
            <a:endParaRPr lang="en-US" sz="4800" b="1" dirty="0">
              <a:solidFill>
                <a:srgbClr val="56FAFA"/>
              </a:solidFill>
              <a:effectLst>
                <a:outerShdw blurRad="57150" dist="50800" dir="1800000" algn="tl" rotWithShape="0">
                  <a:srgbClr val="000000"/>
                </a:outerShdw>
              </a:effectLst>
              <a:latin typeface="Arial"/>
              <a:cs typeface="Arial"/>
            </a:endParaRPr>
          </a:p>
        </p:txBody>
      </p:sp>
      <p:pic>
        <p:nvPicPr>
          <p:cNvPr id="10" name="Picture 9" descr="CNRSfr-grand.jpe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776859"/>
            <a:ext cx="1295400" cy="1081141"/>
          </a:xfrm>
          <a:prstGeom prst="rect">
            <a:avLst/>
          </a:prstGeom>
          <a:ln w="19050" cmpd="sng">
            <a:solidFill>
              <a:schemeClr val="tx1"/>
            </a:solidFill>
          </a:ln>
        </p:spPr>
      </p:pic>
      <p:sp>
        <p:nvSpPr>
          <p:cNvPr id="12" name="TextBox 11"/>
          <p:cNvSpPr txBox="1"/>
          <p:nvPr/>
        </p:nvSpPr>
        <p:spPr>
          <a:xfrm>
            <a:off x="-14287" y="2105322"/>
            <a:ext cx="9150350" cy="2923878"/>
          </a:xfrm>
          <a:prstGeom prst="rect">
            <a:avLst/>
          </a:prstGeom>
          <a:noFill/>
          <a:effectLst/>
        </p:spPr>
        <p:txBody>
          <a:bodyPr wrap="square" rtlCol="0">
            <a:spAutoFit/>
          </a:bodyPr>
          <a:lstStyle/>
          <a:p>
            <a:pPr algn="ctr"/>
            <a:r>
              <a:rPr lang="en-US" sz="3200" b="1" dirty="0" smtClean="0">
                <a:solidFill>
                  <a:srgbClr val="FFFF00"/>
                </a:solidFill>
                <a:effectLst>
                  <a:glow rad="63500">
                    <a:schemeClr val="tx1">
                      <a:alpha val="80000"/>
                    </a:schemeClr>
                  </a:glow>
                </a:effectLst>
                <a:latin typeface="Arial"/>
                <a:cs typeface="Arial"/>
              </a:rPr>
              <a:t>Kurt Konhauser</a:t>
            </a:r>
          </a:p>
          <a:p>
            <a:pPr algn="ctr"/>
            <a:r>
              <a:rPr lang="en-US" b="1" dirty="0" smtClean="0">
                <a:solidFill>
                  <a:srgbClr val="FFFF00"/>
                </a:solidFill>
                <a:effectLst>
                  <a:glow rad="63500">
                    <a:schemeClr val="tx1">
                      <a:alpha val="80000"/>
                    </a:schemeClr>
                  </a:glow>
                </a:effectLst>
                <a:latin typeface="Arial"/>
                <a:cs typeface="Arial"/>
              </a:rPr>
              <a:t>Earth &amp; Atmospheric Sciences</a:t>
            </a:r>
          </a:p>
          <a:p>
            <a:pPr algn="ctr"/>
            <a:r>
              <a:rPr lang="en-US" b="1" dirty="0" smtClean="0">
                <a:solidFill>
                  <a:srgbClr val="FFFF00"/>
                </a:solidFill>
                <a:effectLst>
                  <a:glow rad="63500">
                    <a:schemeClr val="tx1">
                      <a:alpha val="80000"/>
                    </a:schemeClr>
                  </a:glow>
                </a:effectLst>
                <a:latin typeface="Arial"/>
                <a:cs typeface="Arial"/>
              </a:rPr>
              <a:t>University of Alberta</a:t>
            </a:r>
          </a:p>
          <a:p>
            <a:pPr algn="ctr"/>
            <a:endParaRPr lang="en-US" b="1" dirty="0" smtClean="0">
              <a:solidFill>
                <a:srgbClr val="FFFF00"/>
              </a:solidFill>
              <a:effectLst>
                <a:glow rad="63500">
                  <a:schemeClr val="tx1">
                    <a:alpha val="80000"/>
                  </a:schemeClr>
                </a:glow>
              </a:effectLst>
              <a:latin typeface="Arial"/>
              <a:cs typeface="Arial"/>
            </a:endParaRPr>
          </a:p>
          <a:p>
            <a:pPr algn="ctr"/>
            <a:r>
              <a:rPr lang="en-US" sz="3200" b="1" dirty="0" smtClean="0">
                <a:solidFill>
                  <a:srgbClr val="FFFF00"/>
                </a:solidFill>
                <a:effectLst>
                  <a:glow rad="63500">
                    <a:schemeClr val="tx1">
                      <a:alpha val="80000"/>
                    </a:schemeClr>
                  </a:glow>
                </a:effectLst>
                <a:latin typeface="Arial"/>
                <a:cs typeface="Arial"/>
              </a:rPr>
              <a:t>Stefan Lalonde</a:t>
            </a:r>
          </a:p>
          <a:p>
            <a:pPr algn="ctr"/>
            <a:r>
              <a:rPr lang="en-US" b="1" dirty="0" smtClean="0">
                <a:solidFill>
                  <a:srgbClr val="FFFF00"/>
                </a:solidFill>
                <a:effectLst>
                  <a:glow rad="63500">
                    <a:schemeClr val="tx1">
                      <a:alpha val="80000"/>
                    </a:schemeClr>
                  </a:glow>
                </a:effectLst>
                <a:latin typeface="Arial"/>
                <a:cs typeface="Arial"/>
              </a:rPr>
              <a:t>CNRS-UMR6538 Domaines Océaniques</a:t>
            </a:r>
          </a:p>
          <a:p>
            <a:pPr algn="ctr"/>
            <a:r>
              <a:rPr lang="en-US" b="1" dirty="0">
                <a:solidFill>
                  <a:srgbClr val="FFFF00"/>
                </a:solidFill>
                <a:effectLst>
                  <a:glow rad="63500">
                    <a:schemeClr val="tx1">
                      <a:alpha val="80000"/>
                    </a:schemeClr>
                  </a:glow>
                </a:effectLst>
                <a:latin typeface="Arial"/>
                <a:cs typeface="Arial"/>
              </a:rPr>
              <a:t>European Institute for Marine Studies </a:t>
            </a:r>
            <a:endParaRPr lang="en-US" b="1" dirty="0" smtClean="0">
              <a:solidFill>
                <a:srgbClr val="FFFF00"/>
              </a:solidFill>
              <a:effectLst>
                <a:glow rad="63500">
                  <a:schemeClr val="tx1">
                    <a:alpha val="80000"/>
                  </a:schemeClr>
                </a:glow>
              </a:effectLst>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652" name="Text Box 3"/>
          <p:cNvSpPr txBox="1">
            <a:spLocks noChangeArrowheads="1"/>
          </p:cNvSpPr>
          <p:nvPr/>
        </p:nvSpPr>
        <p:spPr bwMode="auto">
          <a:xfrm>
            <a:off x="1752600" y="3951956"/>
            <a:ext cx="1676401" cy="246221"/>
          </a:xfrm>
          <a:prstGeom prst="rect">
            <a:avLst/>
          </a:prstGeom>
          <a:noFill/>
          <a:ln w="19050" cmpd="sng">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Times New Roman" charset="0"/>
                <a:ea typeface="ＭＳ Ｐゴシック" charset="0"/>
                <a:cs typeface="ＭＳ Ｐゴシック" charset="0"/>
              </a:defRPr>
            </a:lvl1pPr>
            <a:lvl2pPr marL="37931725" indent="-37474525" defTabSz="457200"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50000"/>
              </a:spcBef>
            </a:pPr>
            <a:r>
              <a:rPr lang="en-US" sz="1000" dirty="0">
                <a:latin typeface="Arial" charset="0"/>
              </a:rPr>
              <a:t>Kump (2008</a:t>
            </a:r>
            <a:r>
              <a:rPr lang="en-US" sz="1000" dirty="0" smtClean="0">
                <a:latin typeface="Arial" charset="0"/>
              </a:rPr>
              <a:t>), </a:t>
            </a:r>
            <a:r>
              <a:rPr lang="en-US" sz="1000" i="1" dirty="0" smtClean="0">
                <a:latin typeface="Arial" charset="0"/>
              </a:rPr>
              <a:t>Nature</a:t>
            </a:r>
            <a:endParaRPr lang="en-US" sz="1000" i="1" dirty="0">
              <a:latin typeface="Arial" charset="0"/>
            </a:endParaRPr>
          </a:p>
        </p:txBody>
      </p:sp>
      <p:sp>
        <p:nvSpPr>
          <p:cNvPr id="27653" name="Text Box 5"/>
          <p:cNvSpPr txBox="1">
            <a:spLocks noChangeArrowheads="1"/>
          </p:cNvSpPr>
          <p:nvPr/>
        </p:nvSpPr>
        <p:spPr bwMode="auto">
          <a:xfrm>
            <a:off x="4495800" y="2057400"/>
            <a:ext cx="1905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200" b="1" dirty="0">
                <a:latin typeface="Arial" charset="0"/>
              </a:rPr>
              <a:t>Great Oxidation Event</a:t>
            </a:r>
          </a:p>
        </p:txBody>
      </p:sp>
      <p:sp>
        <p:nvSpPr>
          <p:cNvPr id="8" name="Text Box 3"/>
          <p:cNvSpPr txBox="1">
            <a:spLocks noChangeArrowheads="1"/>
          </p:cNvSpPr>
          <p:nvPr/>
        </p:nvSpPr>
        <p:spPr bwMode="auto">
          <a:xfrm>
            <a:off x="285896" y="6535221"/>
            <a:ext cx="21525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Times New Roman" charset="0"/>
                <a:ea typeface="ＭＳ Ｐゴシック" charset="0"/>
                <a:cs typeface="ＭＳ Ｐゴシック" charset="0"/>
              </a:defRPr>
            </a:lvl1pPr>
            <a:lvl2pPr marL="37931725" indent="-37474525" defTabSz="457200"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50000"/>
              </a:spcBef>
            </a:pPr>
            <a:r>
              <a:rPr lang="en-US" sz="1000" dirty="0" smtClean="0">
                <a:latin typeface="Arial" charset="0"/>
              </a:rPr>
              <a:t>Lyons et al. (2014), </a:t>
            </a:r>
            <a:r>
              <a:rPr lang="en-US" sz="1000" i="1" dirty="0" smtClean="0">
                <a:latin typeface="Arial" charset="0"/>
              </a:rPr>
              <a:t>Nature</a:t>
            </a:r>
            <a:endParaRPr lang="en-US" sz="1000" i="1" dirty="0">
              <a:latin typeface="Arial" charset="0"/>
            </a:endParaRPr>
          </a:p>
        </p:txBody>
      </p:sp>
      <p:grpSp>
        <p:nvGrpSpPr>
          <p:cNvPr id="7" name="Group 6"/>
          <p:cNvGrpSpPr/>
          <p:nvPr/>
        </p:nvGrpSpPr>
        <p:grpSpPr>
          <a:xfrm>
            <a:off x="579029" y="3183686"/>
            <a:ext cx="4221571" cy="3007624"/>
            <a:chOff x="159704" y="381000"/>
            <a:chExt cx="4259896" cy="2883981"/>
          </a:xfrm>
        </p:grpSpPr>
        <p:grpSp>
          <p:nvGrpSpPr>
            <p:cNvPr id="9" name="Group 10"/>
            <p:cNvGrpSpPr/>
            <p:nvPr/>
          </p:nvGrpSpPr>
          <p:grpSpPr>
            <a:xfrm>
              <a:off x="159704" y="381000"/>
              <a:ext cx="4259896" cy="2883981"/>
              <a:chOff x="159704" y="381000"/>
              <a:chExt cx="4259896" cy="2883981"/>
            </a:xfrm>
          </p:grpSpPr>
          <p:grpSp>
            <p:nvGrpSpPr>
              <p:cNvPr id="11" name="Group 7"/>
              <p:cNvGrpSpPr/>
              <p:nvPr/>
            </p:nvGrpSpPr>
            <p:grpSpPr>
              <a:xfrm>
                <a:off x="159704" y="381000"/>
                <a:ext cx="4259896" cy="2883981"/>
                <a:chOff x="159704" y="228600"/>
                <a:chExt cx="4259896" cy="2883981"/>
              </a:xfrm>
            </p:grpSpPr>
            <p:pic>
              <p:nvPicPr>
                <p:cNvPr id="13" name="Picture 12"/>
                <p:cNvPicPr>
                  <a:picLocks noChangeAspect="1"/>
                </p:cNvPicPr>
                <p:nvPr/>
              </p:nvPicPr>
              <p:blipFill rotWithShape="1">
                <a:blip r:embed="rId3"/>
                <a:srcRect l="829" t="1574" r="5051" b="58089"/>
                <a:stretch/>
              </p:blipFill>
              <p:spPr>
                <a:xfrm>
                  <a:off x="159704" y="228600"/>
                  <a:ext cx="4259896" cy="2736038"/>
                </a:xfrm>
                <a:prstGeom prst="rect">
                  <a:avLst/>
                </a:prstGeom>
                <a:ln w="19050" cap="flat" cmpd="sng" algn="ctr">
                  <a:solidFill>
                    <a:schemeClr val="bg1"/>
                  </a:solidFill>
                  <a:prstDash val="solid"/>
                  <a:round/>
                  <a:headEnd type="none" w="med" len="med"/>
                  <a:tailEnd type="none" w="med" len="med"/>
                </a:ln>
              </p:spPr>
            </p:pic>
            <p:pic>
              <p:nvPicPr>
                <p:cNvPr id="14" name="Picture 13"/>
                <p:cNvPicPr>
                  <a:picLocks noChangeAspect="1"/>
                </p:cNvPicPr>
                <p:nvPr/>
              </p:nvPicPr>
              <p:blipFill rotWithShape="1">
                <a:blip r:embed="rId3"/>
                <a:srcRect l="829" t="92844" r="5051" b="2833"/>
                <a:stretch/>
              </p:blipFill>
              <p:spPr>
                <a:xfrm>
                  <a:off x="159704" y="2819400"/>
                  <a:ext cx="4259896" cy="293181"/>
                </a:xfrm>
                <a:prstGeom prst="rect">
                  <a:avLst/>
                </a:prstGeom>
                <a:ln w="19050" cap="flat" cmpd="sng" algn="ctr">
                  <a:solidFill>
                    <a:schemeClr val="bg1"/>
                  </a:solidFill>
                  <a:prstDash val="solid"/>
                  <a:round/>
                  <a:headEnd type="none" w="med" len="med"/>
                  <a:tailEnd type="none" w="med" len="med"/>
                </a:ln>
              </p:spPr>
            </p:pic>
          </p:grpSp>
          <p:sp>
            <p:nvSpPr>
              <p:cNvPr id="12" name="Rectangle 11"/>
              <p:cNvSpPr/>
              <p:nvPr/>
            </p:nvSpPr>
            <p:spPr bwMode="auto">
              <a:xfrm>
                <a:off x="159704" y="2895600"/>
                <a:ext cx="372642" cy="169300"/>
              </a:xfrm>
              <a:prstGeom prst="rect">
                <a:avLst/>
              </a:prstGeom>
              <a:solidFill>
                <a:srgbClr val="FFFFFF"/>
              </a:solidFill>
              <a:ln w="190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charset="0"/>
                </a:endParaRPr>
              </a:p>
            </p:txBody>
          </p:sp>
        </p:grpSp>
        <p:sp>
          <p:nvSpPr>
            <p:cNvPr id="10" name="Rectangle 9"/>
            <p:cNvSpPr/>
            <p:nvPr/>
          </p:nvSpPr>
          <p:spPr bwMode="auto">
            <a:xfrm>
              <a:off x="4168035" y="2895600"/>
              <a:ext cx="152400" cy="169300"/>
            </a:xfrm>
            <a:prstGeom prst="rect">
              <a:avLst/>
            </a:prstGeom>
            <a:solidFill>
              <a:srgbClr val="FFFFFF"/>
            </a:solidFill>
            <a:ln w="1905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charset="0"/>
              </a:endParaRPr>
            </a:p>
          </p:txBody>
        </p:sp>
      </p:grpSp>
      <p:sp>
        <p:nvSpPr>
          <p:cNvPr id="15" name="Text Box 3"/>
          <p:cNvSpPr txBox="1">
            <a:spLocks noChangeArrowheads="1"/>
          </p:cNvSpPr>
          <p:nvPr/>
        </p:nvSpPr>
        <p:spPr bwMode="auto">
          <a:xfrm>
            <a:off x="2874897" y="3309258"/>
            <a:ext cx="1676401" cy="400110"/>
          </a:xfrm>
          <a:prstGeom prst="rect">
            <a:avLst/>
          </a:prstGeom>
          <a:noFill/>
          <a:ln w="19050" cmpd="sng">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Times New Roman" charset="0"/>
                <a:ea typeface="ＭＳ Ｐゴシック" charset="0"/>
                <a:cs typeface="ＭＳ Ｐゴシック" charset="0"/>
              </a:defRPr>
            </a:lvl1pPr>
            <a:lvl2pPr marL="37931725" indent="-37474525" defTabSz="457200"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spcBef>
                <a:spcPct val="50000"/>
              </a:spcBef>
            </a:pPr>
            <a:r>
              <a:rPr lang="en-US" sz="1000" dirty="0" smtClean="0">
                <a:latin typeface="Arial" charset="0"/>
              </a:rPr>
              <a:t>Farquhar et al. (2011), </a:t>
            </a:r>
            <a:r>
              <a:rPr lang="en-US" sz="1000" i="1" dirty="0" smtClean="0">
                <a:latin typeface="Arial" charset="0"/>
              </a:rPr>
              <a:t>Photosynthesis Research</a:t>
            </a:r>
            <a:endParaRPr lang="en-US" sz="1000" i="1" dirty="0">
              <a:latin typeface="Arial" charset="0"/>
            </a:endParaRPr>
          </a:p>
        </p:txBody>
      </p:sp>
      <p:pic>
        <p:nvPicPr>
          <p:cNvPr id="19" name="Picture 18"/>
          <p:cNvPicPr>
            <a:picLocks noChangeAspect="1"/>
          </p:cNvPicPr>
          <p:nvPr/>
        </p:nvPicPr>
        <p:blipFill>
          <a:blip r:embed="rId4"/>
          <a:srcRect t="10134" r="18719" b="12850"/>
          <a:stretch>
            <a:fillRect/>
          </a:stretch>
        </p:blipFill>
        <p:spPr>
          <a:xfrm>
            <a:off x="5259539" y="2840108"/>
            <a:ext cx="3266615" cy="1941716"/>
          </a:xfrm>
          <a:prstGeom prst="rect">
            <a:avLst/>
          </a:prstGeom>
          <a:ln w="19050" cap="flat" cmpd="sng" algn="ctr">
            <a:solidFill>
              <a:srgbClr val="FFFFFF"/>
            </a:solidFill>
            <a:prstDash val="solid"/>
            <a:round/>
            <a:headEnd type="none" w="med" len="med"/>
            <a:tailEnd type="none" w="med" len="med"/>
          </a:ln>
        </p:spPr>
      </p:pic>
      <p:pic>
        <p:nvPicPr>
          <p:cNvPr id="16" name="Picture 15" descr="Lyons-2014-Nature.pdf"/>
          <p:cNvPicPr>
            <a:picLocks noChangeAspect="1"/>
          </p:cNvPicPr>
          <p:nvPr/>
        </p:nvPicPr>
        <p:blipFill>
          <a:blip r:embed="rId5"/>
          <a:srcRect t="3491" b="-1248"/>
          <a:stretch>
            <a:fillRect/>
          </a:stretch>
        </p:blipFill>
        <p:spPr>
          <a:xfrm>
            <a:off x="579029" y="598713"/>
            <a:ext cx="7947125" cy="2133600"/>
          </a:xfrm>
          <a:prstGeom prst="rect">
            <a:avLst/>
          </a:prstGeom>
          <a:solidFill>
            <a:schemeClr val="bg1"/>
          </a:solidFill>
          <a:ln w="19050" cap="flat" cmpd="sng" algn="ctr">
            <a:solidFill>
              <a:srgbClr val="FFFFFF"/>
            </a:solidFill>
            <a:prstDash val="solid"/>
            <a:round/>
            <a:headEnd type="none" w="med" len="med"/>
            <a:tailEnd type="none" w="med" len="med"/>
          </a:ln>
        </p:spPr>
      </p:pic>
      <p:pic>
        <p:nvPicPr>
          <p:cNvPr id="18" name="Picture 17" descr="hot4a.jpg"/>
          <p:cNvPicPr>
            <a:picLocks noChangeAspect="1"/>
          </p:cNvPicPr>
          <p:nvPr/>
        </p:nvPicPr>
        <p:blipFill rotWithShape="1">
          <a:blip r:embed="rId6">
            <a:extLst>
              <a:ext uri="{28A0092B-C50C-407E-A947-70E740481C1C}">
                <a14:useLocalDpi xmlns:a14="http://schemas.microsoft.com/office/drawing/2010/main" val="0"/>
              </a:ext>
            </a:extLst>
          </a:blip>
          <a:srcRect l="39355" t="61" r="6700" b="33400"/>
          <a:stretch/>
        </p:blipFill>
        <p:spPr>
          <a:xfrm>
            <a:off x="5259539" y="4868248"/>
            <a:ext cx="3266616" cy="1888152"/>
          </a:xfrm>
          <a:prstGeom prst="rect">
            <a:avLst/>
          </a:prstGeom>
          <a:ln w="19050" cap="flat" cmpd="sng" algn="ctr">
            <a:solidFill>
              <a:schemeClr val="bg1"/>
            </a:solidFill>
            <a:prstDash val="solid"/>
            <a:round/>
            <a:headEnd type="none" w="med" len="med"/>
            <a:tailEnd type="none" w="med" len="med"/>
          </a:ln>
        </p:spPr>
      </p:pic>
      <p:sp>
        <p:nvSpPr>
          <p:cNvPr id="21" name="Text Box 9"/>
          <p:cNvSpPr txBox="1">
            <a:spLocks noChangeArrowheads="1"/>
          </p:cNvSpPr>
          <p:nvPr/>
        </p:nvSpPr>
        <p:spPr bwMode="auto">
          <a:xfrm>
            <a:off x="0" y="0"/>
            <a:ext cx="9144000" cy="492443"/>
          </a:xfrm>
          <a:prstGeom prst="rect">
            <a:avLst/>
          </a:prstGeom>
          <a:noFill/>
          <a:ln w="9525">
            <a:noFill/>
            <a:miter lim="800000"/>
            <a:headEnd/>
            <a:tailEnd/>
          </a:ln>
          <a:effectLst>
            <a:outerShdw blurRad="50800" dist="38100" dir="2700000">
              <a:srgbClr val="000000"/>
            </a:outerShdw>
          </a:effectLst>
        </p:spPr>
        <p:txBody>
          <a:bodyPr>
            <a:spAutoFit/>
          </a:bodyPr>
          <a:lstStyle/>
          <a:p>
            <a:pPr algn="ctr" defTabSz="457200">
              <a:spcBef>
                <a:spcPct val="50000"/>
              </a:spcBef>
              <a:defRPr/>
            </a:pPr>
            <a:r>
              <a:rPr lang="en-US" sz="2600" b="1" dirty="0" smtClean="0">
                <a:solidFill>
                  <a:srgbClr val="FFFF00"/>
                </a:solidFill>
                <a:latin typeface="Arial"/>
                <a:ea typeface="ＭＳ Ｐゴシック" charset="-128"/>
                <a:cs typeface="Arial"/>
              </a:rPr>
              <a:t>The Great Oxidation Event</a:t>
            </a:r>
            <a:endParaRPr lang="en-US" sz="2600" b="1" dirty="0">
              <a:solidFill>
                <a:srgbClr val="FFFF00"/>
              </a:solidFill>
              <a:latin typeface="Arial"/>
              <a:ea typeface="ＭＳ Ｐゴシック" charset="-128"/>
              <a:cs typeface="Arial"/>
            </a:endParaRPr>
          </a:p>
        </p:txBody>
      </p:sp>
      <p:sp>
        <p:nvSpPr>
          <p:cNvPr id="22" name="Text Box 3"/>
          <p:cNvSpPr txBox="1">
            <a:spLocks noChangeArrowheads="1"/>
          </p:cNvSpPr>
          <p:nvPr/>
        </p:nvSpPr>
        <p:spPr bwMode="auto">
          <a:xfrm>
            <a:off x="579029" y="2515123"/>
            <a:ext cx="2295868" cy="246221"/>
          </a:xfrm>
          <a:prstGeom prst="rect">
            <a:avLst/>
          </a:prstGeom>
          <a:noFill/>
          <a:ln w="19050" cmpd="sng">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Times New Roman" charset="0"/>
                <a:ea typeface="ＭＳ Ｐゴシック" charset="0"/>
                <a:cs typeface="ＭＳ Ｐゴシック" charset="0"/>
              </a:defRPr>
            </a:lvl1pPr>
            <a:lvl2pPr marL="37931725" indent="-37474525" defTabSz="457200"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50000"/>
              </a:spcBef>
            </a:pPr>
            <a:r>
              <a:rPr lang="en-US" sz="1000" dirty="0" smtClean="0">
                <a:latin typeface="Arial" charset="0"/>
              </a:rPr>
              <a:t>Lyons et al. (2014), </a:t>
            </a:r>
            <a:r>
              <a:rPr lang="en-US" sz="1000" i="1" dirty="0" smtClean="0">
                <a:latin typeface="Arial" charset="0"/>
              </a:rPr>
              <a:t>Nature</a:t>
            </a:r>
            <a:endParaRPr lang="en-US" sz="1000" i="1" dirty="0">
              <a:latin typeface="Arial" charset="0"/>
            </a:endParaRPr>
          </a:p>
        </p:txBody>
      </p:sp>
    </p:spTree>
    <p:extLst>
      <p:ext uri="{BB962C8B-B14F-4D97-AF65-F5344CB8AC3E}">
        <p14:creationId xmlns:p14="http://schemas.microsoft.com/office/powerpoint/2010/main" val="342411930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946" t="2294" r="3425" b="-241"/>
          <a:stretch/>
        </p:blipFill>
        <p:spPr>
          <a:xfrm>
            <a:off x="101625" y="666888"/>
            <a:ext cx="4461359" cy="6063111"/>
          </a:xfrm>
          <a:prstGeom prst="rect">
            <a:avLst/>
          </a:prstGeom>
          <a:ln w="19050" cmpd="sng">
            <a:solidFill>
              <a:srgbClr val="FFFFFF"/>
            </a:solidFill>
          </a:ln>
        </p:spPr>
      </p:pic>
      <p:pic>
        <p:nvPicPr>
          <p:cNvPr id="7" name="Picture 6"/>
          <p:cNvPicPr>
            <a:picLocks noChangeAspect="1"/>
          </p:cNvPicPr>
          <p:nvPr/>
        </p:nvPicPr>
        <p:blipFill>
          <a:blip r:embed="rId3"/>
          <a:srcRect l="1799"/>
          <a:stretch>
            <a:fillRect/>
          </a:stretch>
        </p:blipFill>
        <p:spPr>
          <a:xfrm>
            <a:off x="4665217" y="659335"/>
            <a:ext cx="4333875" cy="2322312"/>
          </a:xfrm>
          <a:prstGeom prst="rect">
            <a:avLst/>
          </a:prstGeom>
          <a:ln w="19050" cap="flat" cmpd="sng" algn="ctr">
            <a:solidFill>
              <a:srgbClr val="FFFFFF"/>
            </a:solidFill>
            <a:prstDash val="solid"/>
            <a:round/>
            <a:headEnd type="none" w="med" len="med"/>
            <a:tailEnd type="none" w="med" len="med"/>
          </a:ln>
        </p:spPr>
      </p:pic>
      <p:sp>
        <p:nvSpPr>
          <p:cNvPr id="8" name="Text Box 4"/>
          <p:cNvSpPr txBox="1">
            <a:spLocks noChangeArrowheads="1"/>
          </p:cNvSpPr>
          <p:nvPr/>
        </p:nvSpPr>
        <p:spPr bwMode="auto">
          <a:xfrm>
            <a:off x="4665217" y="5429112"/>
            <a:ext cx="432974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sz="1400" dirty="0" smtClean="0">
                <a:solidFill>
                  <a:srgbClr val="FFFF00"/>
                </a:solidFill>
                <a:latin typeface="Arial"/>
                <a:cs typeface="Arial"/>
              </a:rPr>
              <a:t>By comparing the Cr concentrations and isotopes between the 2.96 Ga paleosols (above) and 2.95 BIF (below), it was suggested that oxidative weathering already took place on land at that time, leaving behind a  –</a:t>
            </a:r>
            <a:r>
              <a:rPr lang="en-GB" sz="1400" dirty="0" smtClean="0">
                <a:solidFill>
                  <a:srgbClr val="FFFF00"/>
                </a:solidFill>
                <a:latin typeface="Arial"/>
                <a:cs typeface="Arial"/>
              </a:rPr>
              <a:t>δ</a:t>
            </a:r>
            <a:r>
              <a:rPr lang="en-GB" sz="1400" baseline="30000" dirty="0" smtClean="0">
                <a:solidFill>
                  <a:srgbClr val="FFFF00"/>
                </a:solidFill>
                <a:latin typeface="Arial"/>
                <a:cs typeface="Arial"/>
              </a:rPr>
              <a:t>53</a:t>
            </a:r>
            <a:r>
              <a:rPr lang="en-GB" sz="1400" dirty="0" smtClean="0">
                <a:solidFill>
                  <a:srgbClr val="FFFF00"/>
                </a:solidFill>
                <a:latin typeface="Arial"/>
                <a:cs typeface="Arial"/>
              </a:rPr>
              <a:t>Cr reservoir in the soils and a +δ</a:t>
            </a:r>
            <a:r>
              <a:rPr lang="en-GB" sz="1400" baseline="30000" dirty="0" smtClean="0">
                <a:solidFill>
                  <a:srgbClr val="FFFF00"/>
                </a:solidFill>
                <a:latin typeface="Arial"/>
                <a:cs typeface="Arial"/>
              </a:rPr>
              <a:t>53</a:t>
            </a:r>
            <a:r>
              <a:rPr lang="en-GB" sz="1400" dirty="0" smtClean="0">
                <a:solidFill>
                  <a:srgbClr val="FFFF00"/>
                </a:solidFill>
                <a:latin typeface="Arial"/>
                <a:cs typeface="Arial"/>
              </a:rPr>
              <a:t>Cr reservoir in the marine sediment. </a:t>
            </a:r>
            <a:r>
              <a:rPr lang="en-US" sz="1400" dirty="0" smtClean="0">
                <a:solidFill>
                  <a:srgbClr val="FFFF00"/>
                </a:solidFill>
                <a:latin typeface="Arial"/>
                <a:cs typeface="Arial"/>
              </a:rPr>
              <a:t> </a:t>
            </a:r>
            <a:endParaRPr lang="en-US" sz="1400" dirty="0">
              <a:solidFill>
                <a:srgbClr val="FFFF00"/>
              </a:solidFill>
              <a:latin typeface="Arial"/>
              <a:cs typeface="Arial"/>
            </a:endParaRPr>
          </a:p>
        </p:txBody>
      </p:sp>
      <p:pic>
        <p:nvPicPr>
          <p:cNvPr id="9" name="Picture 8"/>
          <p:cNvPicPr>
            <a:picLocks noChangeAspect="1"/>
          </p:cNvPicPr>
          <p:nvPr/>
        </p:nvPicPr>
        <p:blipFill>
          <a:blip r:embed="rId4"/>
          <a:stretch>
            <a:fillRect/>
          </a:stretch>
        </p:blipFill>
        <p:spPr>
          <a:xfrm>
            <a:off x="4665217" y="3065911"/>
            <a:ext cx="4333875" cy="2324100"/>
          </a:xfrm>
          <a:prstGeom prst="rect">
            <a:avLst/>
          </a:prstGeom>
          <a:ln w="19050" cap="flat" cmpd="sng" algn="ctr">
            <a:solidFill>
              <a:srgbClr val="FFFFFF"/>
            </a:solidFill>
            <a:prstDash val="solid"/>
            <a:round/>
            <a:headEnd type="none" w="med" len="med"/>
            <a:tailEnd type="none" w="med" len="med"/>
          </a:ln>
        </p:spPr>
      </p:pic>
      <p:sp>
        <p:nvSpPr>
          <p:cNvPr id="6" name="Text Box 9"/>
          <p:cNvSpPr txBox="1">
            <a:spLocks noChangeArrowheads="1"/>
          </p:cNvSpPr>
          <p:nvPr/>
        </p:nvSpPr>
        <p:spPr bwMode="auto">
          <a:xfrm>
            <a:off x="0" y="40957"/>
            <a:ext cx="9144000" cy="492443"/>
          </a:xfrm>
          <a:prstGeom prst="rect">
            <a:avLst/>
          </a:prstGeom>
          <a:noFill/>
          <a:ln w="9525">
            <a:noFill/>
            <a:miter lim="800000"/>
            <a:headEnd/>
            <a:tailEnd/>
          </a:ln>
          <a:effectLst>
            <a:outerShdw blurRad="50800" dist="38100" dir="2700000">
              <a:srgbClr val="000000"/>
            </a:outerShdw>
          </a:effectLst>
        </p:spPr>
        <p:txBody>
          <a:bodyPr>
            <a:spAutoFit/>
          </a:bodyPr>
          <a:lstStyle/>
          <a:p>
            <a:pPr algn="ctr" defTabSz="457200">
              <a:spcBef>
                <a:spcPct val="50000"/>
              </a:spcBef>
              <a:defRPr/>
            </a:pPr>
            <a:r>
              <a:rPr lang="en-US" sz="2600" b="1" dirty="0" smtClean="0">
                <a:solidFill>
                  <a:srgbClr val="FFFF00"/>
                </a:solidFill>
                <a:latin typeface="Arial"/>
                <a:ea typeface="ＭＳ Ｐゴシック" charset="-128"/>
                <a:cs typeface="Arial"/>
              </a:rPr>
              <a:t>Oxygen at 3 billion years? Atmospheric or Not?</a:t>
            </a:r>
            <a:endParaRPr lang="en-US" sz="2600" b="1" dirty="0">
              <a:solidFill>
                <a:srgbClr val="FFFF00"/>
              </a:solidFill>
              <a:latin typeface="Arial"/>
              <a:ea typeface="ＭＳ Ｐゴシック" charset="-128"/>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3931" r="5653" b="13191"/>
          <a:stretch/>
        </p:blipFill>
        <p:spPr>
          <a:xfrm>
            <a:off x="150040" y="605038"/>
            <a:ext cx="4410951" cy="5180768"/>
          </a:xfrm>
          <a:prstGeom prst="rect">
            <a:avLst/>
          </a:prstGeom>
          <a:ln w="19050" cap="flat" cmpd="sng" algn="ctr">
            <a:solidFill>
              <a:srgbClr val="FFFFFF"/>
            </a:solidFill>
            <a:prstDash val="solid"/>
            <a:round/>
            <a:headEnd type="none" w="med" len="med"/>
            <a:tailEnd type="none" w="med" len="med"/>
          </a:ln>
        </p:spPr>
      </p:pic>
      <p:sp>
        <p:nvSpPr>
          <p:cNvPr id="10" name="Text Box 4"/>
          <p:cNvSpPr txBox="1">
            <a:spLocks noChangeArrowheads="1"/>
          </p:cNvSpPr>
          <p:nvPr/>
        </p:nvSpPr>
        <p:spPr bwMode="auto">
          <a:xfrm>
            <a:off x="144462" y="5827693"/>
            <a:ext cx="89995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US" sz="1400" dirty="0" smtClean="0">
                <a:solidFill>
                  <a:srgbClr val="FFFF00"/>
                </a:solidFill>
                <a:latin typeface="Arial"/>
                <a:cs typeface="Arial"/>
              </a:rPr>
              <a:t>Owing to the large associated Mo isotope fractionation associated with Mo sorption to Mn(IV) oxides, Mo isotope values should become lighter with increasing Mn content, relative to Fe content. In other words, a positive correlation is expected between Fe/Mn ratios and Mo isotope values in chemical sediments (i.e., BIF), providing compelling evidence for Mn(II) oxidation in the environment.</a:t>
            </a:r>
            <a:endParaRPr lang="en-US" sz="1400" dirty="0">
              <a:solidFill>
                <a:srgbClr val="FFFF00"/>
              </a:solidFill>
              <a:latin typeface="Arial"/>
              <a:cs typeface="Arial"/>
            </a:endParaRPr>
          </a:p>
        </p:txBody>
      </p:sp>
      <p:sp>
        <p:nvSpPr>
          <p:cNvPr id="6" name="Text Box 9"/>
          <p:cNvSpPr txBox="1">
            <a:spLocks noChangeArrowheads="1"/>
          </p:cNvSpPr>
          <p:nvPr/>
        </p:nvSpPr>
        <p:spPr bwMode="auto">
          <a:xfrm>
            <a:off x="0" y="40957"/>
            <a:ext cx="9144000" cy="492443"/>
          </a:xfrm>
          <a:prstGeom prst="rect">
            <a:avLst/>
          </a:prstGeom>
          <a:noFill/>
          <a:ln w="9525">
            <a:noFill/>
            <a:miter lim="800000"/>
            <a:headEnd/>
            <a:tailEnd/>
          </a:ln>
          <a:effectLst>
            <a:outerShdw blurRad="50800" dist="38100" dir="2700000">
              <a:srgbClr val="000000"/>
            </a:outerShdw>
          </a:effectLst>
        </p:spPr>
        <p:txBody>
          <a:bodyPr>
            <a:spAutoFit/>
          </a:bodyPr>
          <a:lstStyle/>
          <a:p>
            <a:pPr algn="ctr" defTabSz="457200">
              <a:spcBef>
                <a:spcPct val="50000"/>
              </a:spcBef>
              <a:defRPr/>
            </a:pPr>
            <a:r>
              <a:rPr lang="en-US" sz="2600" b="1" dirty="0" smtClean="0">
                <a:solidFill>
                  <a:srgbClr val="FFFF00"/>
                </a:solidFill>
                <a:latin typeface="Arial"/>
                <a:ea typeface="ＭＳ Ｐゴシック" charset="-128"/>
                <a:cs typeface="Arial"/>
              </a:rPr>
              <a:t>Oxygen at 3 billion years? Atmospheric or Not?</a:t>
            </a:r>
            <a:endParaRPr lang="en-US" sz="2600" b="1" dirty="0">
              <a:solidFill>
                <a:srgbClr val="FFFF00"/>
              </a:solidFill>
              <a:latin typeface="Arial"/>
              <a:ea typeface="ＭＳ Ｐゴシック" charset="-128"/>
              <a:cs typeface="Arial"/>
            </a:endParaRPr>
          </a:p>
        </p:txBody>
      </p:sp>
      <p:pic>
        <p:nvPicPr>
          <p:cNvPr id="7" name="Picture 6"/>
          <p:cNvPicPr>
            <a:picLocks noChangeAspect="1"/>
          </p:cNvPicPr>
          <p:nvPr/>
        </p:nvPicPr>
        <p:blipFill rotWithShape="1">
          <a:blip r:embed="rId3"/>
          <a:srcRect l="16451" r="4773" b="15969"/>
          <a:stretch/>
        </p:blipFill>
        <p:spPr>
          <a:xfrm>
            <a:off x="4689133" y="605038"/>
            <a:ext cx="4329743" cy="2458774"/>
          </a:xfrm>
          <a:prstGeom prst="rect">
            <a:avLst/>
          </a:prstGeom>
          <a:ln w="19050" cap="flat" cmpd="sng" algn="ctr">
            <a:solidFill>
              <a:schemeClr val="bg1"/>
            </a:solidFill>
            <a:prstDash val="solid"/>
            <a:round/>
            <a:headEnd type="none" w="med" len="med"/>
            <a:tailEnd type="none" w="med" len="med"/>
          </a:ln>
        </p:spPr>
      </p:pic>
      <p:pic>
        <p:nvPicPr>
          <p:cNvPr id="9" name="Picture 8"/>
          <p:cNvPicPr>
            <a:picLocks noChangeAspect="1"/>
          </p:cNvPicPr>
          <p:nvPr/>
        </p:nvPicPr>
        <p:blipFill rotWithShape="1">
          <a:blip r:embed="rId4"/>
          <a:srcRect l="10174" t="-557" b="1442"/>
          <a:stretch/>
        </p:blipFill>
        <p:spPr>
          <a:xfrm>
            <a:off x="6119022" y="2895600"/>
            <a:ext cx="2895612" cy="2890206"/>
          </a:xfrm>
          <a:prstGeom prst="rect">
            <a:avLst/>
          </a:prstGeom>
          <a:ln w="19050" cap="flat" cmpd="sng" algn="ctr">
            <a:solidFill>
              <a:schemeClr val="tx1"/>
            </a:solidFill>
            <a:prstDash val="solid"/>
            <a:round/>
            <a:headEnd type="none" w="med" len="med"/>
            <a:tailEnd type="none" w="med" len="med"/>
          </a:ln>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228600" y="5221920"/>
            <a:ext cx="868680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solidFill>
                  <a:srgbClr val="FFFF00"/>
                </a:solidFill>
                <a:latin typeface="Arial"/>
                <a:cs typeface="Arial"/>
              </a:rPr>
              <a:t>The superposition of pre-GOE signals for oxidative weathering at a time of a generally anoxic atmosphere represents a conundrum that two models have been generally accepted to resolve: (1) pre-GOE oxidative weathering is the result of transient oxygenation events (i.e., “whiffs”) driven by “oxygen oases” in the marine realm, and (2) oxidative weathering proceeded at atmospheric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concentrations below 10</a:t>
            </a:r>
            <a:r>
              <a:rPr lang="en-GB" sz="1400" baseline="30000" dirty="0" smtClean="0">
                <a:solidFill>
                  <a:srgbClr val="FFFF00"/>
                </a:solidFill>
                <a:latin typeface="Arial"/>
                <a:cs typeface="Arial"/>
              </a:rPr>
              <a:t>-5</a:t>
            </a:r>
            <a:r>
              <a:rPr lang="en-GB" sz="1400" dirty="0" smtClean="0">
                <a:solidFill>
                  <a:srgbClr val="FFFF00"/>
                </a:solidFill>
                <a:latin typeface="Arial"/>
                <a:cs typeface="Arial"/>
              </a:rPr>
              <a:t> present atmospheric level (PAL). </a:t>
            </a:r>
            <a:r>
              <a:rPr lang="en-GB" sz="1400" dirty="0" smtClean="0">
                <a:solidFill>
                  <a:srgbClr val="FF0000"/>
                </a:solidFill>
                <a:latin typeface="Arial"/>
                <a:cs typeface="Arial"/>
              </a:rPr>
              <a:t>We (Lalonde and Konhauser, </a:t>
            </a:r>
            <a:r>
              <a:rPr lang="en-GB" sz="1400" i="1" dirty="0" smtClean="0">
                <a:solidFill>
                  <a:srgbClr val="FF0000"/>
                </a:solidFill>
                <a:latin typeface="Arial"/>
                <a:cs typeface="Arial"/>
              </a:rPr>
              <a:t>PNAS </a:t>
            </a:r>
            <a:r>
              <a:rPr lang="en-GB" sz="1400" dirty="0" smtClean="0">
                <a:solidFill>
                  <a:srgbClr val="FF0000"/>
                </a:solidFill>
                <a:latin typeface="Arial"/>
                <a:cs typeface="Arial"/>
              </a:rPr>
              <a:t>in revision) propose a twist on the 2</a:t>
            </a:r>
            <a:r>
              <a:rPr lang="en-GB" sz="1400" baseline="30000" dirty="0" smtClean="0">
                <a:solidFill>
                  <a:srgbClr val="FF0000"/>
                </a:solidFill>
                <a:latin typeface="Arial"/>
                <a:cs typeface="Arial"/>
              </a:rPr>
              <a:t>nd</a:t>
            </a:r>
            <a:r>
              <a:rPr lang="en-GB" sz="1400" dirty="0" smtClean="0">
                <a:solidFill>
                  <a:srgbClr val="FF0000"/>
                </a:solidFill>
                <a:latin typeface="Arial"/>
                <a:cs typeface="Arial"/>
              </a:rPr>
              <a:t> model in that we had intense O</a:t>
            </a:r>
            <a:r>
              <a:rPr lang="en-GB" sz="1400" baseline="-25000" dirty="0" smtClean="0">
                <a:solidFill>
                  <a:srgbClr val="FF0000"/>
                </a:solidFill>
                <a:latin typeface="Arial"/>
                <a:cs typeface="Arial"/>
              </a:rPr>
              <a:t>2</a:t>
            </a:r>
            <a:r>
              <a:rPr lang="en-GB" sz="1400" dirty="0" smtClean="0">
                <a:solidFill>
                  <a:srgbClr val="FF0000"/>
                </a:solidFill>
                <a:latin typeface="Arial"/>
                <a:cs typeface="Arial"/>
              </a:rPr>
              <a:t> generation – and immediate consumption – at sub-meter scales by benthic oxygenic photosynthesis in the terrestrial realm. </a:t>
            </a:r>
            <a:endParaRPr lang="en-US" sz="1400" dirty="0">
              <a:solidFill>
                <a:srgbClr val="FF0000"/>
              </a:solidFill>
              <a:latin typeface="Arial"/>
              <a:cs typeface="Arial"/>
            </a:endParaRPr>
          </a:p>
        </p:txBody>
      </p:sp>
      <p:pic>
        <p:nvPicPr>
          <p:cNvPr id="4" name="Picture 6" descr="kump O2.pdf"/>
          <p:cNvPicPr>
            <a:picLocks noChangeAspect="1"/>
          </p:cNvPicPr>
          <p:nvPr/>
        </p:nvPicPr>
        <p:blipFill>
          <a:blip r:embed="rId2">
            <a:extLst>
              <a:ext uri="{28A0092B-C50C-407E-A947-70E740481C1C}">
                <a14:useLocalDpi xmlns:a14="http://schemas.microsoft.com/office/drawing/2010/main" val="0"/>
              </a:ext>
            </a:extLst>
          </a:blip>
          <a:srcRect t="18254" b="2257"/>
          <a:stretch>
            <a:fillRect/>
          </a:stretch>
        </p:blipFill>
        <p:spPr bwMode="auto">
          <a:xfrm>
            <a:off x="1371600" y="717773"/>
            <a:ext cx="6477000" cy="4387627"/>
          </a:xfrm>
          <a:prstGeom prst="rect">
            <a:avLst/>
          </a:prstGeom>
          <a:solidFill>
            <a:srgbClr val="FFFFFF"/>
          </a:solidFill>
          <a:ln w="19050" cap="flat" cmpd="sng" algn="ctr">
            <a:solidFill>
              <a:srgbClr val="FFFFFF"/>
            </a:solidFill>
            <a:prstDash val="solid"/>
            <a:round/>
            <a:headEnd type="none" w="med" len="med"/>
            <a:tailEnd type="none" w="med" len="med"/>
          </a:ln>
          <a:extLst/>
        </p:spPr>
      </p:pic>
      <p:sp>
        <p:nvSpPr>
          <p:cNvPr id="5" name="Text Box 9"/>
          <p:cNvSpPr txBox="1">
            <a:spLocks noChangeArrowheads="1"/>
          </p:cNvSpPr>
          <p:nvPr/>
        </p:nvSpPr>
        <p:spPr bwMode="auto">
          <a:xfrm>
            <a:off x="0" y="40957"/>
            <a:ext cx="9144000" cy="492443"/>
          </a:xfrm>
          <a:prstGeom prst="rect">
            <a:avLst/>
          </a:prstGeom>
          <a:noFill/>
          <a:ln w="9525">
            <a:noFill/>
            <a:miter lim="800000"/>
            <a:headEnd/>
            <a:tailEnd/>
          </a:ln>
          <a:effectLst>
            <a:outerShdw blurRad="50800" dist="38100" dir="2700000">
              <a:srgbClr val="000000"/>
            </a:outerShdw>
          </a:effectLst>
        </p:spPr>
        <p:txBody>
          <a:bodyPr>
            <a:spAutoFit/>
          </a:bodyPr>
          <a:lstStyle/>
          <a:p>
            <a:pPr algn="ctr" defTabSz="457200">
              <a:spcBef>
                <a:spcPct val="50000"/>
              </a:spcBef>
              <a:defRPr/>
            </a:pPr>
            <a:r>
              <a:rPr lang="en-US" sz="2600" b="1" dirty="0" smtClean="0">
                <a:solidFill>
                  <a:srgbClr val="FFFF00"/>
                </a:solidFill>
                <a:latin typeface="Arial" charset="0"/>
                <a:ea typeface="Arial" charset="0"/>
                <a:cs typeface="Arial" charset="0"/>
              </a:rPr>
              <a:t>Is Oxidative Weathering at Low O</a:t>
            </a:r>
            <a:r>
              <a:rPr lang="en-US" sz="2600" b="1" baseline="-25000" dirty="0" smtClean="0">
                <a:solidFill>
                  <a:srgbClr val="FFFF00"/>
                </a:solidFill>
                <a:latin typeface="Arial" charset="0"/>
                <a:ea typeface="Arial" charset="0"/>
                <a:cs typeface="Arial" charset="0"/>
              </a:rPr>
              <a:t>2</a:t>
            </a:r>
            <a:r>
              <a:rPr lang="en-US" sz="2600" b="1" dirty="0" smtClean="0">
                <a:solidFill>
                  <a:srgbClr val="FFFF00"/>
                </a:solidFill>
                <a:latin typeface="Arial" charset="0"/>
                <a:ea typeface="Arial" charset="0"/>
                <a:cs typeface="Arial" charset="0"/>
              </a:rPr>
              <a:t> Possible? </a:t>
            </a:r>
            <a:endParaRPr lang="en-US" sz="2600" b="1" dirty="0">
              <a:solidFill>
                <a:srgbClr val="FFFF00"/>
              </a:solidFill>
              <a:latin typeface="Arial" charset="0"/>
              <a:ea typeface="Arial" charset="0"/>
              <a:cs typeface="Arial" charset="0"/>
            </a:endParaRPr>
          </a:p>
        </p:txBody>
      </p:sp>
      <p:sp>
        <p:nvSpPr>
          <p:cNvPr id="12" name="Rectangle 11"/>
          <p:cNvSpPr/>
          <p:nvPr/>
        </p:nvSpPr>
        <p:spPr>
          <a:xfrm>
            <a:off x="3772188" y="2829580"/>
            <a:ext cx="404002" cy="523220"/>
          </a:xfrm>
          <a:prstGeom prst="rect">
            <a:avLst/>
          </a:prstGeom>
        </p:spPr>
        <p:txBody>
          <a:bodyPr wrap="none">
            <a:spAutoFit/>
          </a:bodyPr>
          <a:lstStyle/>
          <a:p>
            <a:r>
              <a:rPr lang="en-US" sz="2800" b="1" dirty="0">
                <a:solidFill>
                  <a:srgbClr val="FF0000"/>
                </a:solidFill>
                <a:effectLst>
                  <a:glow rad="50800">
                    <a:schemeClr val="tx1">
                      <a:alpha val="75000"/>
                    </a:schemeClr>
                  </a:glow>
                  <a:outerShdw blurRad="50800" dist="38100" dir="2700000" algn="tl" rotWithShape="0">
                    <a:srgbClr val="000000">
                      <a:alpha val="43000"/>
                    </a:srgbClr>
                  </a:outerShdw>
                </a:effectLst>
                <a:latin typeface="Arial" charset="0"/>
                <a:ea typeface="Arial" charset="0"/>
                <a:cs typeface="Arial" charset="0"/>
              </a:rPr>
              <a:t>?</a:t>
            </a:r>
            <a:r>
              <a:rPr lang="en-US" sz="2800" b="1" dirty="0">
                <a:solidFill>
                  <a:srgbClr val="FF0000"/>
                </a:solidFill>
                <a:latin typeface="Arial" charset="0"/>
                <a:ea typeface="Arial" charset="0"/>
                <a:cs typeface="Arial" charset="0"/>
              </a:rPr>
              <a:t> </a:t>
            </a:r>
            <a:endParaRPr lang="en-US" sz="2800" dirty="0">
              <a:solidFill>
                <a:srgbClr val="FF0000"/>
              </a:solidFill>
            </a:endParaRPr>
          </a:p>
        </p:txBody>
      </p:sp>
      <p:sp>
        <p:nvSpPr>
          <p:cNvPr id="13" name="Up Arrow 12"/>
          <p:cNvSpPr/>
          <p:nvPr/>
        </p:nvSpPr>
        <p:spPr bwMode="auto">
          <a:xfrm rot="10800000">
            <a:off x="3705346" y="3352799"/>
            <a:ext cx="524886" cy="762000"/>
          </a:xfrm>
          <a:prstGeom prst="upArrow">
            <a:avLst/>
          </a:prstGeom>
          <a:solidFill>
            <a:srgbClr val="FF0000"/>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charset="0"/>
            </a:endParaRPr>
          </a:p>
        </p:txBody>
      </p:sp>
      <p:sp>
        <p:nvSpPr>
          <p:cNvPr id="7" name="Text Box 3"/>
          <p:cNvSpPr txBox="1">
            <a:spLocks noChangeArrowheads="1"/>
          </p:cNvSpPr>
          <p:nvPr/>
        </p:nvSpPr>
        <p:spPr bwMode="auto">
          <a:xfrm>
            <a:off x="1371600" y="4859179"/>
            <a:ext cx="1676401" cy="246221"/>
          </a:xfrm>
          <a:prstGeom prst="rect">
            <a:avLst/>
          </a:prstGeom>
          <a:noFill/>
          <a:ln w="19050" cmpd="sng">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Times New Roman" charset="0"/>
                <a:ea typeface="ＭＳ Ｐゴシック" charset="0"/>
                <a:cs typeface="ＭＳ Ｐゴシック" charset="0"/>
              </a:defRPr>
            </a:lvl1pPr>
            <a:lvl2pPr marL="37931725" indent="-37474525" defTabSz="457200"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50000"/>
              </a:spcBef>
            </a:pPr>
            <a:r>
              <a:rPr lang="en-US" sz="1000" dirty="0">
                <a:latin typeface="Arial" charset="0"/>
              </a:rPr>
              <a:t>Kump (2008</a:t>
            </a:r>
            <a:r>
              <a:rPr lang="en-US" sz="1000" dirty="0" smtClean="0">
                <a:latin typeface="Arial" charset="0"/>
              </a:rPr>
              <a:t>), </a:t>
            </a:r>
            <a:r>
              <a:rPr lang="en-US" sz="1000" i="1" dirty="0" smtClean="0">
                <a:latin typeface="Arial" charset="0"/>
              </a:rPr>
              <a:t>Nature</a:t>
            </a:r>
            <a:endParaRPr lang="en-US" sz="1000" i="1" dirty="0">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28309" y="5181600"/>
            <a:ext cx="8870964"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solidFill>
                  <a:srgbClr val="FFFF00"/>
                </a:solidFill>
                <a:latin typeface="Arial"/>
                <a:cs typeface="Arial"/>
              </a:rPr>
              <a:t>Nowhere on the modern Earth is free molecular oxygen found in greater excess than in benthic photosynthetic ecosystems. Gross oxygenic photosynthetic activity is 1,000 to 10,000 fold greater by volume in benthic communities relative to pelagic ones. In other words, 1 mm of microbial mat may display photosynthetic activity that is comparable in the pelagic realm to a 10 m deep water column. In-situ measurements of oxygenic photosynthesis in benthic microbial ecosystems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produced –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immediately consumed) generally fall within two orders of magnitude (10</a:t>
            </a:r>
            <a:r>
              <a:rPr lang="en-GB" sz="1400" baseline="30000" dirty="0" smtClean="0">
                <a:solidFill>
                  <a:srgbClr val="FFFF00"/>
                </a:solidFill>
                <a:latin typeface="Arial"/>
                <a:cs typeface="Arial"/>
              </a:rPr>
              <a:t>0</a:t>
            </a:r>
            <a:r>
              <a:rPr lang="en-GB" sz="1400" dirty="0" smtClean="0">
                <a:solidFill>
                  <a:srgbClr val="FFFF00"/>
                </a:solidFill>
                <a:latin typeface="Arial"/>
                <a:cs typeface="Arial"/>
              </a:rPr>
              <a:t> – 10</a:t>
            </a:r>
            <a:r>
              <a:rPr lang="en-GB" sz="1400" baseline="30000" dirty="0" smtClean="0">
                <a:solidFill>
                  <a:srgbClr val="FFFF00"/>
                </a:solidFill>
                <a:latin typeface="Arial"/>
                <a:cs typeface="Arial"/>
              </a:rPr>
              <a:t>-2</a:t>
            </a:r>
            <a:r>
              <a:rPr lang="en-GB" sz="1400" dirty="0" smtClean="0">
                <a:solidFill>
                  <a:srgbClr val="FFFF00"/>
                </a:solidFill>
                <a:latin typeface="Arial"/>
                <a:cs typeface="Arial"/>
              </a:rPr>
              <a:t> nmol cm</a:t>
            </a:r>
            <a:r>
              <a:rPr lang="en-GB" sz="1400" baseline="30000" dirty="0" smtClean="0">
                <a:solidFill>
                  <a:srgbClr val="FFFF00"/>
                </a:solidFill>
                <a:latin typeface="Arial"/>
                <a:cs typeface="Arial"/>
              </a:rPr>
              <a:t>-2</a:t>
            </a:r>
            <a:r>
              <a:rPr lang="en-GB" sz="1400" dirty="0" smtClean="0">
                <a:solidFill>
                  <a:srgbClr val="FFFF00"/>
                </a:solidFill>
                <a:latin typeface="Arial"/>
                <a:cs typeface="Arial"/>
              </a:rPr>
              <a:t> s</a:t>
            </a:r>
            <a:r>
              <a:rPr lang="en-GB" sz="1400" baseline="30000" dirty="0" smtClean="0">
                <a:solidFill>
                  <a:srgbClr val="FFFF00"/>
                </a:solidFill>
                <a:latin typeface="Arial"/>
                <a:cs typeface="Arial"/>
              </a:rPr>
              <a:t>-1</a:t>
            </a:r>
            <a:r>
              <a:rPr lang="en-GB" sz="1400" dirty="0" smtClean="0">
                <a:solidFill>
                  <a:srgbClr val="FFFF00"/>
                </a:solidFill>
                <a:latin typeface="Arial"/>
                <a:cs typeface="Arial"/>
              </a:rPr>
              <a:t>) regardless of the benthic environment. </a:t>
            </a:r>
            <a:endParaRPr lang="en-US" sz="1400" dirty="0">
              <a:solidFill>
                <a:srgbClr val="FFFF00"/>
              </a:solidFill>
              <a:latin typeface="Arial"/>
              <a:cs typeface="Arial"/>
            </a:endParaRPr>
          </a:p>
        </p:txBody>
      </p:sp>
      <p:pic>
        <p:nvPicPr>
          <p:cNvPr id="4" name="Picture 3" descr="bubble_cones.tif"/>
          <p:cNvPicPr>
            <a:picLocks noChangeAspect="1"/>
          </p:cNvPicPr>
          <p:nvPr/>
        </p:nvPicPr>
        <p:blipFill>
          <a:blip r:embed="rId2"/>
          <a:srcRect l="33271" t="21689"/>
          <a:stretch>
            <a:fillRect/>
          </a:stretch>
        </p:blipFill>
        <p:spPr>
          <a:xfrm>
            <a:off x="139822" y="838200"/>
            <a:ext cx="4161601" cy="4118708"/>
          </a:xfrm>
          <a:prstGeom prst="rect">
            <a:avLst/>
          </a:prstGeom>
          <a:ln w="19050" cap="flat" cmpd="sng" algn="ctr">
            <a:solidFill>
              <a:srgbClr val="FFFFFF"/>
            </a:solidFill>
            <a:prstDash val="solid"/>
            <a:round/>
            <a:headEnd type="none" w="med" len="med"/>
            <a:tailEnd type="none" w="med" len="med"/>
          </a:ln>
        </p:spPr>
      </p:pic>
      <p:sp>
        <p:nvSpPr>
          <p:cNvPr id="8" name="Text Box 9"/>
          <p:cNvSpPr txBox="1">
            <a:spLocks noChangeArrowheads="1"/>
          </p:cNvSpPr>
          <p:nvPr/>
        </p:nvSpPr>
        <p:spPr bwMode="auto">
          <a:xfrm>
            <a:off x="0" y="76200"/>
            <a:ext cx="9144000" cy="492443"/>
          </a:xfrm>
          <a:prstGeom prst="rect">
            <a:avLst/>
          </a:prstGeom>
          <a:noFill/>
          <a:ln w="9525">
            <a:noFill/>
            <a:miter lim="800000"/>
            <a:headEnd/>
            <a:tailEnd/>
          </a:ln>
          <a:effectLst>
            <a:outerShdw blurRad="50800" dist="38100" dir="2700000">
              <a:srgbClr val="000000"/>
            </a:outerShdw>
          </a:effectLst>
        </p:spPr>
        <p:txBody>
          <a:bodyPr>
            <a:spAutoFit/>
          </a:bodyPr>
          <a:lstStyle/>
          <a:p>
            <a:pPr algn="ctr" defTabSz="457200">
              <a:spcBef>
                <a:spcPct val="50000"/>
              </a:spcBef>
              <a:defRPr/>
            </a:pPr>
            <a:r>
              <a:rPr lang="en-US" sz="2600" b="1" dirty="0" smtClean="0">
                <a:solidFill>
                  <a:srgbClr val="FFFF00"/>
                </a:solidFill>
                <a:latin typeface="Arial" charset="0"/>
                <a:ea typeface="Arial" charset="0"/>
                <a:cs typeface="Arial" charset="0"/>
              </a:rPr>
              <a:t>Benthic O</a:t>
            </a:r>
            <a:r>
              <a:rPr lang="en-US" sz="2600" b="1" baseline="-25000" dirty="0" smtClean="0">
                <a:solidFill>
                  <a:srgbClr val="FFFF00"/>
                </a:solidFill>
                <a:latin typeface="Arial" charset="0"/>
                <a:ea typeface="Arial" charset="0"/>
                <a:cs typeface="Arial" charset="0"/>
              </a:rPr>
              <a:t>2</a:t>
            </a:r>
            <a:r>
              <a:rPr lang="en-US" sz="2600" b="1" dirty="0" smtClean="0">
                <a:solidFill>
                  <a:srgbClr val="FFFF00"/>
                </a:solidFill>
                <a:latin typeface="Arial" charset="0"/>
                <a:ea typeface="Arial" charset="0"/>
                <a:cs typeface="Arial" charset="0"/>
              </a:rPr>
              <a:t> Production</a:t>
            </a:r>
            <a:endParaRPr lang="en-US" sz="2600" b="1" dirty="0">
              <a:solidFill>
                <a:srgbClr val="FFFF00"/>
              </a:solidFill>
              <a:latin typeface="Arial" charset="0"/>
              <a:ea typeface="Arial" charset="0"/>
              <a:cs typeface="Arial" charset="0"/>
            </a:endParaRPr>
          </a:p>
        </p:txBody>
      </p:sp>
      <p:pic>
        <p:nvPicPr>
          <p:cNvPr id="7" name="Picture 6"/>
          <p:cNvPicPr>
            <a:picLocks noChangeAspect="1"/>
          </p:cNvPicPr>
          <p:nvPr/>
        </p:nvPicPr>
        <p:blipFill>
          <a:blip r:embed="rId3"/>
          <a:srcRect l="1804" r="1443"/>
          <a:stretch>
            <a:fillRect/>
          </a:stretch>
        </p:blipFill>
        <p:spPr>
          <a:xfrm>
            <a:off x="4403265" y="838201"/>
            <a:ext cx="4596008" cy="4118708"/>
          </a:xfrm>
          <a:prstGeom prst="rect">
            <a:avLst/>
          </a:prstGeom>
          <a:solidFill>
            <a:srgbClr val="FFFFFF"/>
          </a:solidFill>
          <a:ln w="19050" cap="flat" cmpd="sng" algn="ctr">
            <a:solidFill>
              <a:srgbClr val="FFFFFF"/>
            </a:solidFill>
            <a:prstDash val="solid"/>
            <a:round/>
            <a:headEnd type="none" w="med" len="med"/>
            <a:tailEnd type="none" w="med" len="med"/>
          </a:ln>
        </p:spPr>
      </p:pic>
      <p:sp>
        <p:nvSpPr>
          <p:cNvPr id="6" name="Text Box 3"/>
          <p:cNvSpPr txBox="1">
            <a:spLocks noChangeArrowheads="1"/>
          </p:cNvSpPr>
          <p:nvPr/>
        </p:nvSpPr>
        <p:spPr bwMode="auto">
          <a:xfrm>
            <a:off x="142567" y="4738330"/>
            <a:ext cx="1762433" cy="246221"/>
          </a:xfrm>
          <a:prstGeom prst="rect">
            <a:avLst/>
          </a:prstGeom>
          <a:noFill/>
          <a:ln w="19050" cmpd="sng">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defRPr sz="2400">
                <a:solidFill>
                  <a:schemeClr val="tx1"/>
                </a:solidFill>
                <a:latin typeface="Times New Roman" charset="0"/>
                <a:ea typeface="ＭＳ Ｐゴシック" charset="0"/>
                <a:cs typeface="ＭＳ Ｐゴシック" charset="0"/>
              </a:defRPr>
            </a:lvl1pPr>
            <a:lvl2pPr marL="37931725" indent="-37474525" defTabSz="457200"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50000"/>
              </a:spcBef>
            </a:pPr>
            <a:r>
              <a:rPr lang="en-US" sz="1000" dirty="0" smtClean="0">
                <a:solidFill>
                  <a:schemeClr val="bg1"/>
                </a:solidFill>
                <a:latin typeface="Arial" charset="0"/>
              </a:rPr>
              <a:t>Courtesy of </a:t>
            </a:r>
            <a:r>
              <a:rPr lang="en-US" sz="1000" dirty="0" err="1" smtClean="0">
                <a:solidFill>
                  <a:schemeClr val="bg1"/>
                </a:solidFill>
                <a:latin typeface="Arial" charset="0"/>
              </a:rPr>
              <a:t>Tanja</a:t>
            </a:r>
            <a:r>
              <a:rPr lang="en-US" sz="1000" dirty="0" smtClean="0">
                <a:solidFill>
                  <a:schemeClr val="bg1"/>
                </a:solidFill>
                <a:latin typeface="Arial" charset="0"/>
              </a:rPr>
              <a:t> </a:t>
            </a:r>
            <a:r>
              <a:rPr lang="en-US" sz="1000" dirty="0" err="1" smtClean="0">
                <a:solidFill>
                  <a:schemeClr val="bg1"/>
                </a:solidFill>
                <a:latin typeface="Arial" charset="0"/>
              </a:rPr>
              <a:t>Bosak</a:t>
            </a:r>
            <a:endParaRPr lang="en-US" sz="1000" i="1" dirty="0">
              <a:solidFill>
                <a:schemeClr val="bg1"/>
              </a:solidFill>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2362200" y="1828800"/>
            <a:ext cx="2590800" cy="830997"/>
          </a:xfrm>
          <a:prstGeom prst="rect">
            <a:avLst/>
          </a:prstGeom>
          <a:noFill/>
        </p:spPr>
        <p:txBody>
          <a:bodyPr wrap="square" rtlCol="0">
            <a:spAutoFit/>
          </a:bodyPr>
          <a:lstStyle/>
          <a:p>
            <a:r>
              <a:rPr lang="en-US" dirty="0" smtClean="0"/>
              <a:t>Photos of soil crusts</a:t>
            </a:r>
            <a:endParaRPr lang="en-US" dirty="0"/>
          </a:p>
        </p:txBody>
      </p:sp>
      <p:pic>
        <p:nvPicPr>
          <p:cNvPr id="3" name="Picture 2"/>
          <p:cNvPicPr>
            <a:picLocks noChangeAspect="1"/>
          </p:cNvPicPr>
          <p:nvPr/>
        </p:nvPicPr>
        <p:blipFill>
          <a:blip r:embed="rId2"/>
          <a:srcRect l="2210" t="1141"/>
          <a:stretch>
            <a:fillRect/>
          </a:stretch>
        </p:blipFill>
        <p:spPr>
          <a:xfrm>
            <a:off x="227831" y="638848"/>
            <a:ext cx="4267199" cy="2825296"/>
          </a:xfrm>
          <a:prstGeom prst="rect">
            <a:avLst/>
          </a:prstGeom>
          <a:ln w="19050" cap="flat" cmpd="sng" algn="ctr">
            <a:solidFill>
              <a:srgbClr val="FFFFFF"/>
            </a:solidFill>
            <a:prstDash val="solid"/>
            <a:round/>
            <a:headEnd type="none" w="med" len="med"/>
            <a:tailEnd type="none" w="med" len="med"/>
          </a:ln>
        </p:spPr>
      </p:pic>
      <p:pic>
        <p:nvPicPr>
          <p:cNvPr id="4" name="Picture 3"/>
          <p:cNvPicPr>
            <a:picLocks noChangeAspect="1"/>
          </p:cNvPicPr>
          <p:nvPr/>
        </p:nvPicPr>
        <p:blipFill rotWithShape="1">
          <a:blip r:embed="rId3"/>
          <a:srcRect t="3261" b="7911"/>
          <a:stretch/>
        </p:blipFill>
        <p:spPr>
          <a:xfrm>
            <a:off x="228600" y="3576012"/>
            <a:ext cx="4267199" cy="3152679"/>
          </a:xfrm>
          <a:prstGeom prst="rect">
            <a:avLst/>
          </a:prstGeom>
          <a:ln w="19050" cap="flat" cmpd="sng" algn="ctr">
            <a:solidFill>
              <a:srgbClr val="FFFFFF"/>
            </a:solidFill>
            <a:prstDash val="solid"/>
            <a:round/>
            <a:headEnd type="none" w="med" len="med"/>
            <a:tailEnd type="none" w="med" len="med"/>
          </a:ln>
        </p:spPr>
      </p:pic>
      <p:sp>
        <p:nvSpPr>
          <p:cNvPr id="5" name="Text Box 9"/>
          <p:cNvSpPr txBox="1">
            <a:spLocks noChangeArrowheads="1"/>
          </p:cNvSpPr>
          <p:nvPr/>
        </p:nvSpPr>
        <p:spPr bwMode="auto">
          <a:xfrm>
            <a:off x="0" y="38485"/>
            <a:ext cx="9143999" cy="492443"/>
          </a:xfrm>
          <a:prstGeom prst="rect">
            <a:avLst/>
          </a:prstGeom>
          <a:noFill/>
          <a:ln w="9525">
            <a:noFill/>
            <a:miter lim="800000"/>
            <a:headEnd/>
            <a:tailEnd/>
          </a:ln>
          <a:effectLst>
            <a:outerShdw blurRad="50800" dist="38100" dir="2700000">
              <a:srgbClr val="000000"/>
            </a:outerShdw>
          </a:effectLst>
        </p:spPr>
        <p:txBody>
          <a:bodyPr wrap="square">
            <a:spAutoFit/>
          </a:bodyPr>
          <a:lstStyle/>
          <a:p>
            <a:pPr algn="ctr" defTabSz="457200">
              <a:spcBef>
                <a:spcPts val="0"/>
              </a:spcBef>
              <a:defRPr/>
            </a:pPr>
            <a:r>
              <a:rPr lang="en-US" sz="2600" b="1" dirty="0" smtClean="0">
                <a:solidFill>
                  <a:srgbClr val="FFFF00"/>
                </a:solidFill>
                <a:latin typeface="Arial"/>
                <a:ea typeface="ＭＳ Ｐゴシック" charset="-128"/>
                <a:cs typeface="Arial"/>
              </a:rPr>
              <a:t>Modern O</a:t>
            </a:r>
            <a:r>
              <a:rPr lang="en-US" sz="2600" b="1" baseline="-25000" dirty="0" smtClean="0">
                <a:solidFill>
                  <a:srgbClr val="FFFF00"/>
                </a:solidFill>
                <a:latin typeface="Arial"/>
                <a:ea typeface="ＭＳ Ｐゴシック" charset="-128"/>
                <a:cs typeface="Arial"/>
              </a:rPr>
              <a:t>2 </a:t>
            </a:r>
            <a:r>
              <a:rPr lang="en-US" sz="2600" b="1" dirty="0" smtClean="0">
                <a:solidFill>
                  <a:srgbClr val="FFFF00"/>
                </a:solidFill>
                <a:latin typeface="Arial"/>
                <a:ea typeface="ＭＳ Ｐゴシック" charset="-128"/>
                <a:cs typeface="Arial"/>
              </a:rPr>
              <a:t>Oases</a:t>
            </a:r>
            <a:endParaRPr lang="en-US" sz="2600" b="1" dirty="0">
              <a:solidFill>
                <a:srgbClr val="FFFF00"/>
              </a:solidFill>
              <a:latin typeface="Arial"/>
              <a:ea typeface="ＭＳ Ｐゴシック" charset="-128"/>
              <a:cs typeface="Arial"/>
            </a:endParaRPr>
          </a:p>
        </p:txBody>
      </p:sp>
      <p:sp>
        <p:nvSpPr>
          <p:cNvPr id="7" name="Text Box 4"/>
          <p:cNvSpPr txBox="1">
            <a:spLocks noChangeArrowheads="1"/>
          </p:cNvSpPr>
          <p:nvPr/>
        </p:nvSpPr>
        <p:spPr bwMode="auto">
          <a:xfrm>
            <a:off x="228600" y="6477000"/>
            <a:ext cx="4267199" cy="261610"/>
          </a:xfrm>
          <a:prstGeom prst="rect">
            <a:avLst/>
          </a:prstGeom>
          <a:solidFill>
            <a:schemeClr val="bg1"/>
          </a:solidFill>
          <a:ln w="9525">
            <a:noFill/>
            <a:miter lim="800000"/>
            <a:headEnd/>
            <a:tailEnd/>
          </a:ln>
        </p:spPr>
        <p:txBody>
          <a:bodyPr wrap="square">
            <a:prstTxWarp prst="textNoShape">
              <a:avLst/>
            </a:prstTxWarp>
            <a:spAutoFit/>
          </a:bodyPr>
          <a:lstStyle/>
          <a:p>
            <a:pPr algn="l">
              <a:spcBef>
                <a:spcPct val="50000"/>
              </a:spcBef>
            </a:pPr>
            <a:r>
              <a:rPr lang="en-US" sz="1100" dirty="0" smtClean="0">
                <a:latin typeface="Arial" charset="0"/>
              </a:rPr>
              <a:t>Belnap (2003), </a:t>
            </a:r>
            <a:r>
              <a:rPr lang="en-US" sz="1100" i="1" dirty="0" smtClean="0">
                <a:latin typeface="Arial" charset="0"/>
              </a:rPr>
              <a:t>Frontiers in Ecology and Environment</a:t>
            </a:r>
            <a:endParaRPr lang="en-US" sz="1100" i="1" dirty="0">
              <a:latin typeface="Arial" charset="0"/>
            </a:endParaRPr>
          </a:p>
        </p:txBody>
      </p:sp>
      <p:pic>
        <p:nvPicPr>
          <p:cNvPr id="8" name="Picture 3" descr="4"/>
          <p:cNvPicPr>
            <a:picLocks noChangeAspect="1" noChangeArrowheads="1"/>
          </p:cNvPicPr>
          <p:nvPr/>
        </p:nvPicPr>
        <p:blipFill rotWithShape="1">
          <a:blip r:embed="rId4"/>
          <a:srcRect l="21147" r="2434" b="1806"/>
          <a:stretch/>
        </p:blipFill>
        <p:spPr bwMode="auto">
          <a:xfrm>
            <a:off x="4694840" y="3581400"/>
            <a:ext cx="4249039" cy="3154902"/>
          </a:xfrm>
          <a:prstGeom prst="rect">
            <a:avLst/>
          </a:prstGeom>
          <a:noFill/>
          <a:ln w="19050" cap="flat" cmpd="sng" algn="ctr">
            <a:solidFill>
              <a:srgbClr val="FFFFFF"/>
            </a:solidFill>
            <a:prstDash val="solid"/>
            <a:miter lim="800000"/>
            <a:headEnd type="none" w="med" len="med"/>
            <a:tailEnd type="none" w="med" len="med"/>
          </a:ln>
          <a:effectLst/>
        </p:spPr>
      </p:pic>
      <p:pic>
        <p:nvPicPr>
          <p:cNvPr id="9" name="Picture 2" descr="NZ03-130"/>
          <p:cNvPicPr>
            <a:picLocks noChangeAspect="1" noChangeArrowheads="1"/>
          </p:cNvPicPr>
          <p:nvPr/>
        </p:nvPicPr>
        <p:blipFill>
          <a:blip r:embed="rId5"/>
          <a:srcRect t="5871" b="974"/>
          <a:stretch>
            <a:fillRect/>
          </a:stretch>
        </p:blipFill>
        <p:spPr bwMode="auto">
          <a:xfrm>
            <a:off x="4694840" y="638848"/>
            <a:ext cx="4233645" cy="2825296"/>
          </a:xfrm>
          <a:prstGeom prst="rect">
            <a:avLst/>
          </a:prstGeom>
          <a:noFill/>
          <a:ln w="19050" cap="flat" cmpd="sng" algn="ctr">
            <a:solidFill>
              <a:srgbClr val="FFFFFF"/>
            </a:solidFill>
            <a:prstDash val="solid"/>
            <a:round/>
            <a:headEnd type="none" w="med" len="med"/>
            <a:tailEnd type="none" w="med" len="med"/>
          </a:ln>
        </p:spPr>
      </p:pic>
      <p:sp>
        <p:nvSpPr>
          <p:cNvPr id="10" name="Text Box 4"/>
          <p:cNvSpPr txBox="1">
            <a:spLocks noChangeArrowheads="1"/>
          </p:cNvSpPr>
          <p:nvPr/>
        </p:nvSpPr>
        <p:spPr bwMode="auto">
          <a:xfrm>
            <a:off x="4694840" y="6477000"/>
            <a:ext cx="4177458" cy="261610"/>
          </a:xfrm>
          <a:prstGeom prst="rect">
            <a:avLst/>
          </a:prstGeom>
          <a:solidFill>
            <a:srgbClr val="FFFFFF"/>
          </a:solidFill>
          <a:ln w="9525">
            <a:noFill/>
            <a:miter lim="800000"/>
            <a:headEnd/>
            <a:tailEnd/>
          </a:ln>
        </p:spPr>
        <p:txBody>
          <a:bodyPr wrap="square">
            <a:prstTxWarp prst="textNoShape">
              <a:avLst/>
            </a:prstTxWarp>
            <a:spAutoFit/>
          </a:bodyPr>
          <a:lstStyle/>
          <a:p>
            <a:pPr algn="l">
              <a:spcBef>
                <a:spcPct val="50000"/>
              </a:spcBef>
            </a:pPr>
            <a:r>
              <a:rPr lang="en-US" sz="1100" dirty="0" smtClean="0">
                <a:solidFill>
                  <a:srgbClr val="000000"/>
                </a:solidFill>
                <a:latin typeface="Arial" charset="0"/>
              </a:rPr>
              <a:t>Konhauser (2007), </a:t>
            </a:r>
            <a:r>
              <a:rPr lang="en-US" sz="1100" i="1" dirty="0" smtClean="0">
                <a:solidFill>
                  <a:srgbClr val="000000"/>
                </a:solidFill>
                <a:latin typeface="Arial" charset="0"/>
              </a:rPr>
              <a:t>Introduction to Geomicrobiology</a:t>
            </a:r>
            <a:endParaRPr lang="en-US" sz="1100" i="1" dirty="0">
              <a:solidFill>
                <a:srgbClr val="000000"/>
              </a:solidFill>
              <a:latin typeface="Arial" charset="0"/>
            </a:endParaRPr>
          </a:p>
        </p:txBody>
      </p:sp>
      <p:sp>
        <p:nvSpPr>
          <p:cNvPr id="11" name="Text Box 9"/>
          <p:cNvSpPr txBox="1">
            <a:spLocks noChangeArrowheads="1"/>
          </p:cNvSpPr>
          <p:nvPr/>
        </p:nvSpPr>
        <p:spPr bwMode="auto">
          <a:xfrm>
            <a:off x="216358" y="638848"/>
            <a:ext cx="4279441" cy="338554"/>
          </a:xfrm>
          <a:prstGeom prst="rect">
            <a:avLst/>
          </a:prstGeom>
          <a:noFill/>
          <a:ln w="9525">
            <a:noFill/>
            <a:miter lim="800000"/>
            <a:headEnd/>
            <a:tailEnd/>
          </a:ln>
          <a:effectLst>
            <a:outerShdw blurRad="50800" dist="38100" dir="2700000">
              <a:srgbClr val="000000"/>
            </a:outerShdw>
          </a:effectLst>
        </p:spPr>
        <p:txBody>
          <a:bodyPr wrap="square">
            <a:spAutoFit/>
          </a:bodyPr>
          <a:lstStyle/>
          <a:p>
            <a:pPr algn="ctr" defTabSz="457200">
              <a:spcBef>
                <a:spcPts val="0"/>
              </a:spcBef>
              <a:defRPr/>
            </a:pPr>
            <a:r>
              <a:rPr lang="en-US" sz="1600" b="1" dirty="0" smtClean="0">
                <a:solidFill>
                  <a:srgbClr val="FFFF00"/>
                </a:solidFill>
                <a:latin typeface="Arial"/>
                <a:ea typeface="ＭＳ Ｐゴシック" charset="-128"/>
                <a:cs typeface="Arial"/>
              </a:rPr>
              <a:t>Biological Soil Crusts (</a:t>
            </a:r>
            <a:r>
              <a:rPr lang="en-US" sz="1600" b="1" dirty="0" smtClean="0">
                <a:solidFill>
                  <a:srgbClr val="FFFF00"/>
                </a:solidFill>
                <a:effectLst>
                  <a:outerShdw blurRad="38100" dist="38100" dir="2700000" algn="tl">
                    <a:srgbClr val="000000">
                      <a:alpha val="43137"/>
                    </a:srgbClr>
                  </a:outerShdw>
                </a:effectLst>
                <a:latin typeface="Arial"/>
                <a:ea typeface="ＭＳ Ｐゴシック" charset="-128"/>
                <a:cs typeface="Arial"/>
              </a:rPr>
              <a:t>BSCs</a:t>
            </a:r>
            <a:r>
              <a:rPr lang="en-US" sz="1600" b="1" dirty="0" smtClean="0">
                <a:solidFill>
                  <a:srgbClr val="FFFF00"/>
                </a:solidFill>
                <a:latin typeface="Arial"/>
                <a:ea typeface="ＭＳ Ｐゴシック" charset="-128"/>
                <a:cs typeface="Arial"/>
              </a:rPr>
              <a:t>)</a:t>
            </a:r>
            <a:endParaRPr lang="en-US" sz="1600" b="1" dirty="0">
              <a:solidFill>
                <a:srgbClr val="FFFF00"/>
              </a:solidFill>
              <a:latin typeface="Arial"/>
              <a:ea typeface="ＭＳ Ｐゴシック" charset="-128"/>
              <a:cs typeface="Arial"/>
            </a:endParaRPr>
          </a:p>
        </p:txBody>
      </p:sp>
      <p:sp>
        <p:nvSpPr>
          <p:cNvPr id="12" name="Text Box 9"/>
          <p:cNvSpPr txBox="1">
            <a:spLocks noChangeArrowheads="1"/>
          </p:cNvSpPr>
          <p:nvPr/>
        </p:nvSpPr>
        <p:spPr bwMode="auto">
          <a:xfrm>
            <a:off x="4694840" y="638848"/>
            <a:ext cx="4233645" cy="338554"/>
          </a:xfrm>
          <a:prstGeom prst="rect">
            <a:avLst/>
          </a:prstGeom>
          <a:noFill/>
          <a:ln w="9525">
            <a:noFill/>
            <a:miter lim="800000"/>
            <a:headEnd/>
            <a:tailEnd/>
          </a:ln>
          <a:effectLst>
            <a:outerShdw blurRad="50800" dist="38100" dir="2700000">
              <a:srgbClr val="000000"/>
            </a:outerShdw>
          </a:effectLst>
        </p:spPr>
        <p:txBody>
          <a:bodyPr wrap="square">
            <a:spAutoFit/>
          </a:bodyPr>
          <a:lstStyle/>
          <a:p>
            <a:pPr algn="ctr" defTabSz="457200">
              <a:spcBef>
                <a:spcPts val="0"/>
              </a:spcBef>
              <a:defRPr/>
            </a:pPr>
            <a:r>
              <a:rPr lang="en-US" sz="1600" b="1" dirty="0" smtClean="0">
                <a:solidFill>
                  <a:srgbClr val="FFFF00"/>
                </a:solidFill>
                <a:effectLst>
                  <a:outerShdw blurRad="50800" dist="38100" dir="2700000">
                    <a:schemeClr val="tx1">
                      <a:alpha val="43000"/>
                    </a:schemeClr>
                  </a:outerShdw>
                </a:effectLst>
                <a:latin typeface="Arial"/>
                <a:ea typeface="ＭＳ Ｐゴシック" charset="-128"/>
                <a:cs typeface="Arial"/>
              </a:rPr>
              <a:t>Freshwater Microbial Mats (FMMs)</a:t>
            </a:r>
            <a:endParaRPr lang="en-US" sz="1600" b="1" dirty="0">
              <a:solidFill>
                <a:srgbClr val="FFFF00"/>
              </a:solidFill>
              <a:effectLst>
                <a:outerShdw blurRad="50800" dist="38100" dir="2700000">
                  <a:schemeClr val="tx1">
                    <a:alpha val="43000"/>
                  </a:schemeClr>
                </a:outerShdw>
              </a:effectLst>
              <a:latin typeface="Arial"/>
              <a:ea typeface="ＭＳ Ｐゴシック" charset="-128"/>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4572000" y="984289"/>
            <a:ext cx="4343400" cy="5047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solidFill>
                  <a:srgbClr val="FFFF00"/>
                </a:solidFill>
                <a:latin typeface="Arial"/>
                <a:cs typeface="Arial"/>
              </a:rPr>
              <a:t>In the 2.76 Ga Mount Roe paleosol in Western Australia, </a:t>
            </a:r>
            <a:r>
              <a:rPr lang="en-GB" sz="1400" dirty="0" smtClean="0">
                <a:solidFill>
                  <a:srgbClr val="FFFF00"/>
                </a:solidFill>
                <a:latin typeface="Arial"/>
                <a:cs typeface="Arial"/>
                <a:sym typeface="Symbol"/>
              </a:rPr>
              <a:t></a:t>
            </a:r>
            <a:r>
              <a:rPr lang="en-GB" sz="1400" baseline="30000" dirty="0" smtClean="0">
                <a:solidFill>
                  <a:srgbClr val="FFFF00"/>
                </a:solidFill>
                <a:latin typeface="Arial"/>
                <a:cs typeface="Arial"/>
              </a:rPr>
              <a:t>13</a:t>
            </a:r>
            <a:r>
              <a:rPr lang="en-GB" sz="1400" dirty="0" smtClean="0">
                <a:solidFill>
                  <a:srgbClr val="FFFF00"/>
                </a:solidFill>
                <a:latin typeface="Arial"/>
                <a:cs typeface="Arial"/>
              </a:rPr>
              <a:t>C</a:t>
            </a:r>
            <a:r>
              <a:rPr lang="en-GB" sz="1400" baseline="-25000" dirty="0" smtClean="0">
                <a:solidFill>
                  <a:srgbClr val="FFFF00"/>
                </a:solidFill>
                <a:latin typeface="Arial"/>
                <a:cs typeface="Arial"/>
              </a:rPr>
              <a:t>org</a:t>
            </a:r>
            <a:r>
              <a:rPr lang="en-GB" sz="1400" dirty="0" smtClean="0">
                <a:solidFill>
                  <a:srgbClr val="FFFF00"/>
                </a:solidFill>
                <a:latin typeface="Arial"/>
                <a:cs typeface="Arial"/>
              </a:rPr>
              <a:t> values as low as -51‰ suggest that methanotrophic bacteria once inhabited these soils. Their presence would seemingly indicate that some cyanobacterially-produced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was locally available as these microbes either directly utilize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or they utilize substrates (e.g., nitrate, sulfate) that themselves required an oxidative process (</a:t>
            </a:r>
            <a:r>
              <a:rPr lang="en-GB" sz="1400" dirty="0">
                <a:solidFill>
                  <a:srgbClr val="FFFF00"/>
                </a:solidFill>
                <a:latin typeface="Arial"/>
                <a:cs typeface="Arial"/>
              </a:rPr>
              <a:t>Rye and Holland, 2000, </a:t>
            </a:r>
            <a:r>
              <a:rPr lang="en-GB" sz="1400" i="1" dirty="0">
                <a:solidFill>
                  <a:srgbClr val="FFFF00"/>
                </a:solidFill>
                <a:latin typeface="Arial"/>
                <a:cs typeface="Arial"/>
              </a:rPr>
              <a:t>Geology</a:t>
            </a:r>
            <a:r>
              <a:rPr lang="en-GB" sz="1400" dirty="0" smtClean="0">
                <a:solidFill>
                  <a:srgbClr val="FFFF00"/>
                </a:solidFill>
                <a:latin typeface="Arial"/>
                <a:cs typeface="Arial"/>
              </a:rPr>
              <a:t>): </a:t>
            </a:r>
            <a:endParaRPr lang="en-GB" sz="1400" dirty="0">
              <a:solidFill>
                <a:srgbClr val="FFFF00"/>
              </a:solidFill>
              <a:latin typeface="Arial"/>
              <a:cs typeface="Arial"/>
            </a:endParaRPr>
          </a:p>
          <a:p>
            <a:pPr algn="ctr"/>
            <a:r>
              <a:rPr lang="en-GB" sz="1400" dirty="0" smtClean="0">
                <a:solidFill>
                  <a:srgbClr val="FFFF00"/>
                </a:solidFill>
                <a:latin typeface="Arial"/>
                <a:cs typeface="Arial"/>
              </a:rPr>
              <a:t> </a:t>
            </a:r>
          </a:p>
          <a:p>
            <a:pPr algn="ctr"/>
            <a:r>
              <a:rPr lang="en-GB" sz="1400" dirty="0" smtClean="0">
                <a:solidFill>
                  <a:srgbClr val="FFFF00"/>
                </a:solidFill>
                <a:latin typeface="Arial"/>
                <a:cs typeface="Arial"/>
              </a:rPr>
              <a:t>NH</a:t>
            </a:r>
            <a:r>
              <a:rPr lang="en-GB" sz="1400" baseline="-25000" dirty="0" smtClean="0">
                <a:solidFill>
                  <a:srgbClr val="FFFF00"/>
                </a:solidFill>
                <a:latin typeface="Arial"/>
                <a:cs typeface="Arial"/>
              </a:rPr>
              <a:t>3</a:t>
            </a:r>
            <a:r>
              <a:rPr lang="en-GB" sz="1400" dirty="0" smtClean="0">
                <a:solidFill>
                  <a:srgbClr val="FFFF00"/>
                </a:solidFill>
                <a:latin typeface="Arial"/>
                <a:cs typeface="Arial"/>
              </a:rPr>
              <a:t> +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a:t>
            </a:r>
            <a:r>
              <a:rPr lang="en-GB" sz="1400" dirty="0" smtClean="0">
                <a:solidFill>
                  <a:srgbClr val="FFFF00"/>
                </a:solidFill>
                <a:latin typeface="Arial"/>
                <a:cs typeface="Arial"/>
                <a:sym typeface="Wingdings"/>
              </a:rPr>
              <a:t></a:t>
            </a:r>
            <a:r>
              <a:rPr lang="en-GB" sz="1400" dirty="0" smtClean="0">
                <a:solidFill>
                  <a:srgbClr val="FFFF00"/>
                </a:solidFill>
                <a:latin typeface="Arial"/>
                <a:cs typeface="Arial"/>
              </a:rPr>
              <a:t> NO</a:t>
            </a:r>
            <a:r>
              <a:rPr lang="en-GB" sz="1400" baseline="-25000" dirty="0" smtClean="0">
                <a:solidFill>
                  <a:srgbClr val="FFFF00"/>
                </a:solidFill>
                <a:latin typeface="Arial"/>
                <a:cs typeface="Arial"/>
              </a:rPr>
              <a:t>3</a:t>
            </a:r>
            <a:r>
              <a:rPr lang="en-GB" sz="1400" baseline="30000" dirty="0" smtClean="0">
                <a:solidFill>
                  <a:srgbClr val="FFFF00"/>
                </a:solidFill>
                <a:latin typeface="Arial"/>
                <a:cs typeface="Arial"/>
              </a:rPr>
              <a:t>-</a:t>
            </a:r>
            <a:r>
              <a:rPr lang="en-GB" sz="1400" dirty="0" smtClean="0">
                <a:solidFill>
                  <a:srgbClr val="FFFF00"/>
                </a:solidFill>
                <a:latin typeface="Arial"/>
                <a:cs typeface="Arial"/>
              </a:rPr>
              <a:t>  or  H</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S +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a:t>
            </a:r>
            <a:r>
              <a:rPr lang="en-GB" sz="1400" dirty="0" smtClean="0">
                <a:solidFill>
                  <a:srgbClr val="FFFF00"/>
                </a:solidFill>
                <a:latin typeface="Arial"/>
                <a:cs typeface="Arial"/>
                <a:sym typeface="Wingdings"/>
              </a:rPr>
              <a:t></a:t>
            </a:r>
            <a:r>
              <a:rPr lang="en-GB" sz="1400" dirty="0" smtClean="0">
                <a:solidFill>
                  <a:srgbClr val="FFFF00"/>
                </a:solidFill>
                <a:latin typeface="Arial"/>
                <a:cs typeface="Arial"/>
              </a:rPr>
              <a:t> SO</a:t>
            </a:r>
            <a:r>
              <a:rPr lang="en-GB" sz="1400" baseline="-25000" dirty="0" smtClean="0">
                <a:solidFill>
                  <a:srgbClr val="FFFF00"/>
                </a:solidFill>
                <a:latin typeface="Arial"/>
                <a:cs typeface="Arial"/>
              </a:rPr>
              <a:t>4</a:t>
            </a:r>
            <a:r>
              <a:rPr lang="en-GB" sz="1400" baseline="30000" dirty="0" smtClean="0">
                <a:solidFill>
                  <a:srgbClr val="FFFF00"/>
                </a:solidFill>
                <a:latin typeface="Arial"/>
                <a:cs typeface="Arial"/>
              </a:rPr>
              <a:t>2-</a:t>
            </a:r>
            <a:endParaRPr lang="en-GB" sz="1400" dirty="0" smtClean="0">
              <a:solidFill>
                <a:srgbClr val="FFFF00"/>
              </a:solidFill>
              <a:latin typeface="Arial"/>
              <a:cs typeface="Arial"/>
            </a:endParaRPr>
          </a:p>
          <a:p>
            <a:pPr algn="ctr"/>
            <a:endParaRPr lang="en-GB" sz="1400" dirty="0" smtClean="0">
              <a:solidFill>
                <a:srgbClr val="FFFF00"/>
              </a:solidFill>
              <a:latin typeface="Arial"/>
              <a:cs typeface="Arial"/>
            </a:endParaRPr>
          </a:p>
          <a:p>
            <a:pPr algn="ctr"/>
            <a:endParaRPr lang="en-GB" sz="1400" dirty="0">
              <a:solidFill>
                <a:srgbClr val="FFFF00"/>
              </a:solidFill>
              <a:latin typeface="Arial"/>
              <a:cs typeface="Arial"/>
            </a:endParaRPr>
          </a:p>
          <a:p>
            <a:pPr algn="ctr"/>
            <a:endParaRPr lang="en-GB" sz="1400" dirty="0" smtClean="0">
              <a:solidFill>
                <a:srgbClr val="FFFF00"/>
              </a:solidFill>
              <a:latin typeface="Arial"/>
              <a:cs typeface="Arial"/>
            </a:endParaRPr>
          </a:p>
          <a:p>
            <a:pPr algn="ctr"/>
            <a:endParaRPr lang="en-GB" sz="1400" dirty="0" smtClean="0">
              <a:solidFill>
                <a:srgbClr val="FFFF00"/>
              </a:solidFill>
              <a:latin typeface="Arial"/>
              <a:cs typeface="Arial"/>
            </a:endParaRPr>
          </a:p>
          <a:p>
            <a:pPr algn="ctr"/>
            <a:endParaRPr lang="en-GB" sz="1400" dirty="0" smtClean="0">
              <a:solidFill>
                <a:srgbClr val="FFFF00"/>
              </a:solidFill>
              <a:latin typeface="Arial"/>
              <a:cs typeface="Arial"/>
            </a:endParaRPr>
          </a:p>
          <a:p>
            <a:pPr algn="ctr"/>
            <a:r>
              <a:rPr lang="en-GB" sz="1400" dirty="0" smtClean="0">
                <a:solidFill>
                  <a:srgbClr val="FFFF00"/>
                </a:solidFill>
                <a:latin typeface="Arial"/>
                <a:cs typeface="Arial"/>
              </a:rPr>
              <a:t>In the 2.6 Ga Schagen paleosols in South Africa, a high organic C content (up to 1.4 wt.%), the retention of Fe, and an increasing ratio of Fe(III)/Fe(II) with depth all suggest that the ancient soils contained cyanobacteria, and that oxygen concentrations, at least locally, were &gt;0.1% PAL (Watanabe et al., 2000, </a:t>
            </a:r>
            <a:r>
              <a:rPr lang="en-GB" sz="1400" i="1" dirty="0" smtClean="0">
                <a:solidFill>
                  <a:srgbClr val="FFFF00"/>
                </a:solidFill>
                <a:latin typeface="Arial"/>
                <a:cs typeface="Arial"/>
              </a:rPr>
              <a:t>Nature</a:t>
            </a:r>
            <a:r>
              <a:rPr lang="en-GB" sz="1400" dirty="0" smtClean="0">
                <a:solidFill>
                  <a:srgbClr val="FFFF00"/>
                </a:solidFill>
                <a:latin typeface="Arial"/>
                <a:cs typeface="Arial"/>
              </a:rPr>
              <a:t>). </a:t>
            </a:r>
            <a:endParaRPr lang="en-US" sz="1400" dirty="0">
              <a:solidFill>
                <a:srgbClr val="FFFF00"/>
              </a:solidFill>
              <a:latin typeface="Arial"/>
              <a:cs typeface="Arial"/>
            </a:endParaRPr>
          </a:p>
        </p:txBody>
      </p:sp>
      <p:pic>
        <p:nvPicPr>
          <p:cNvPr id="5" name="Picture 4"/>
          <p:cNvPicPr>
            <a:picLocks noChangeAspect="1"/>
          </p:cNvPicPr>
          <p:nvPr/>
        </p:nvPicPr>
        <p:blipFill>
          <a:blip r:embed="rId2"/>
          <a:srcRect b="1289"/>
          <a:stretch>
            <a:fillRect/>
          </a:stretch>
        </p:blipFill>
        <p:spPr>
          <a:xfrm>
            <a:off x="152401" y="3457326"/>
            <a:ext cx="4246570" cy="3281612"/>
          </a:xfrm>
          <a:prstGeom prst="rect">
            <a:avLst/>
          </a:prstGeom>
          <a:ln w="19050" cap="flat" cmpd="sng" algn="ctr">
            <a:solidFill>
              <a:srgbClr val="FFFFFF"/>
            </a:solidFill>
            <a:prstDash val="solid"/>
            <a:round/>
            <a:headEnd type="none" w="med" len="med"/>
            <a:tailEnd type="none" w="med" len="med"/>
          </a:ln>
        </p:spPr>
      </p:pic>
      <p:pic>
        <p:nvPicPr>
          <p:cNvPr id="6" name="Picture 5"/>
          <p:cNvPicPr>
            <a:picLocks noChangeAspect="1"/>
          </p:cNvPicPr>
          <p:nvPr/>
        </p:nvPicPr>
        <p:blipFill>
          <a:blip r:embed="rId3"/>
          <a:srcRect l="8176" b="2056"/>
          <a:stretch>
            <a:fillRect/>
          </a:stretch>
        </p:blipFill>
        <p:spPr>
          <a:xfrm>
            <a:off x="152401" y="120671"/>
            <a:ext cx="4246570" cy="3240067"/>
          </a:xfrm>
          <a:prstGeom prst="rect">
            <a:avLst/>
          </a:prstGeom>
          <a:ln w="19050" cap="flat" cmpd="sng" algn="ctr">
            <a:solidFill>
              <a:srgbClr val="FFFFFF"/>
            </a:solidFill>
            <a:prstDash val="solid"/>
            <a:round/>
            <a:headEnd type="none" w="med" len="med"/>
            <a:tailEnd type="none" w="med" len="med"/>
          </a:ln>
        </p:spPr>
      </p:pic>
      <p:sp>
        <p:nvSpPr>
          <p:cNvPr id="7" name="Text Box 9"/>
          <p:cNvSpPr txBox="1">
            <a:spLocks noChangeArrowheads="1"/>
          </p:cNvSpPr>
          <p:nvPr/>
        </p:nvSpPr>
        <p:spPr bwMode="auto">
          <a:xfrm>
            <a:off x="4398971" y="86201"/>
            <a:ext cx="4745029" cy="892552"/>
          </a:xfrm>
          <a:prstGeom prst="rect">
            <a:avLst/>
          </a:prstGeom>
          <a:noFill/>
          <a:ln w="9525">
            <a:noFill/>
            <a:miter lim="800000"/>
            <a:headEnd/>
            <a:tailEnd/>
          </a:ln>
          <a:effectLst>
            <a:outerShdw blurRad="50800" dist="38100" dir="2700000">
              <a:srgbClr val="000000"/>
            </a:outerShdw>
          </a:effectLst>
        </p:spPr>
        <p:txBody>
          <a:bodyPr wrap="square">
            <a:spAutoFit/>
          </a:bodyPr>
          <a:lstStyle/>
          <a:p>
            <a:pPr algn="ctr" defTabSz="457200">
              <a:spcBef>
                <a:spcPct val="50000"/>
              </a:spcBef>
              <a:defRPr/>
            </a:pPr>
            <a:r>
              <a:rPr lang="en-US" sz="2600" b="1" dirty="0" smtClean="0">
                <a:solidFill>
                  <a:srgbClr val="FFFF00"/>
                </a:solidFill>
                <a:latin typeface="Arial"/>
                <a:ea typeface="ＭＳ Ｐゴシック" charset="-128"/>
                <a:cs typeface="Arial"/>
              </a:rPr>
              <a:t>Paleosols: Evidence for Archean BSCs</a:t>
            </a:r>
            <a:endParaRPr lang="en-US" sz="2600" b="1" dirty="0">
              <a:solidFill>
                <a:srgbClr val="FFFF00"/>
              </a:solidFill>
              <a:latin typeface="Arial"/>
              <a:ea typeface="ＭＳ Ｐゴシック" charset="-128"/>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p:cNvSpPr txBox="1"/>
          <p:nvPr/>
        </p:nvSpPr>
        <p:spPr>
          <a:xfrm>
            <a:off x="533400" y="1600200"/>
            <a:ext cx="2590800" cy="830997"/>
          </a:xfrm>
          <a:prstGeom prst="rect">
            <a:avLst/>
          </a:prstGeom>
          <a:noFill/>
        </p:spPr>
        <p:txBody>
          <a:bodyPr wrap="square" rtlCol="0">
            <a:spAutoFit/>
          </a:bodyPr>
          <a:lstStyle/>
          <a:p>
            <a:r>
              <a:rPr lang="en-US" dirty="0" smtClean="0">
                <a:solidFill>
                  <a:srgbClr val="FFFF00"/>
                </a:solidFill>
              </a:rPr>
              <a:t>Photos of Archean mats</a:t>
            </a:r>
            <a:endParaRPr lang="en-US" dirty="0">
              <a:solidFill>
                <a:srgbClr val="FFFF00"/>
              </a:solidFill>
            </a:endParaRPr>
          </a:p>
        </p:txBody>
      </p:sp>
      <p:sp>
        <p:nvSpPr>
          <p:cNvPr id="3" name="Text Box 4"/>
          <p:cNvSpPr txBox="1">
            <a:spLocks noChangeArrowheads="1"/>
          </p:cNvSpPr>
          <p:nvPr/>
        </p:nvSpPr>
        <p:spPr bwMode="auto">
          <a:xfrm>
            <a:off x="4800600" y="838200"/>
            <a:ext cx="4101143" cy="5170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endParaRPr lang="en-GB" sz="1400" dirty="0" smtClean="0">
              <a:solidFill>
                <a:srgbClr val="FFFF00"/>
              </a:solidFill>
              <a:latin typeface="Arial"/>
              <a:cs typeface="Arial"/>
            </a:endParaRPr>
          </a:p>
          <a:p>
            <a:pPr algn="ctr"/>
            <a:endParaRPr lang="en-GB" sz="800" dirty="0" smtClean="0">
              <a:solidFill>
                <a:srgbClr val="FFFF00"/>
              </a:solidFill>
              <a:latin typeface="Arial"/>
              <a:cs typeface="Arial"/>
            </a:endParaRPr>
          </a:p>
          <a:p>
            <a:pPr algn="ctr"/>
            <a:r>
              <a:rPr lang="en-GB" sz="1400" dirty="0" smtClean="0">
                <a:solidFill>
                  <a:srgbClr val="FFFF00"/>
                </a:solidFill>
                <a:latin typeface="Arial"/>
                <a:cs typeface="Arial"/>
              </a:rPr>
              <a:t>Stromatolites in lacustrine sediments of the 2.72 Ga Tumbiana Formation in Western Australia are characterized by </a:t>
            </a:r>
            <a:r>
              <a:rPr lang="en-GB" sz="1400" dirty="0" smtClean="0">
                <a:solidFill>
                  <a:srgbClr val="FFFF00"/>
                </a:solidFill>
                <a:latin typeface="Arial"/>
                <a:cs typeface="Arial"/>
                <a:sym typeface="Symbol"/>
              </a:rPr>
              <a:t></a:t>
            </a:r>
            <a:r>
              <a:rPr lang="en-GB" sz="1400" baseline="30000" dirty="0" smtClean="0">
                <a:solidFill>
                  <a:srgbClr val="FFFF00"/>
                </a:solidFill>
                <a:latin typeface="Arial"/>
                <a:cs typeface="Arial"/>
              </a:rPr>
              <a:t>13</a:t>
            </a:r>
            <a:r>
              <a:rPr lang="en-GB" sz="1400" dirty="0" smtClean="0">
                <a:solidFill>
                  <a:srgbClr val="FFFF00"/>
                </a:solidFill>
                <a:latin typeface="Arial"/>
                <a:cs typeface="Arial"/>
              </a:rPr>
              <a:t>C</a:t>
            </a:r>
            <a:r>
              <a:rPr lang="en-GB" sz="1400" baseline="-25000" dirty="0" smtClean="0">
                <a:solidFill>
                  <a:srgbClr val="FFFF00"/>
                </a:solidFill>
                <a:latin typeface="Arial"/>
                <a:cs typeface="Arial"/>
              </a:rPr>
              <a:t>org</a:t>
            </a:r>
            <a:r>
              <a:rPr lang="en-GB" sz="1400" dirty="0" smtClean="0">
                <a:solidFill>
                  <a:srgbClr val="FFFF00"/>
                </a:solidFill>
                <a:latin typeface="Arial"/>
                <a:cs typeface="Arial"/>
              </a:rPr>
              <a:t> values as low as -60‰ PDB, yet a narrow range in </a:t>
            </a:r>
            <a:r>
              <a:rPr lang="en-GB" sz="1400" dirty="0" smtClean="0">
                <a:solidFill>
                  <a:srgbClr val="FFFF00"/>
                </a:solidFill>
                <a:latin typeface="Arial"/>
                <a:cs typeface="Arial"/>
                <a:sym typeface="Symbol"/>
              </a:rPr>
              <a:t></a:t>
            </a:r>
            <a:r>
              <a:rPr lang="en-GB" sz="1400" baseline="30000" dirty="0" smtClean="0">
                <a:solidFill>
                  <a:srgbClr val="FFFF00"/>
                </a:solidFill>
                <a:latin typeface="Arial"/>
                <a:cs typeface="Arial"/>
              </a:rPr>
              <a:t>34</a:t>
            </a:r>
            <a:r>
              <a:rPr lang="en-GB" sz="1400" dirty="0" smtClean="0">
                <a:solidFill>
                  <a:srgbClr val="FFFF00"/>
                </a:solidFill>
                <a:latin typeface="Arial"/>
                <a:cs typeface="Arial"/>
              </a:rPr>
              <a:t>S</a:t>
            </a:r>
            <a:r>
              <a:rPr lang="en-GB" sz="1400" baseline="-25000" dirty="0" smtClean="0">
                <a:solidFill>
                  <a:srgbClr val="FFFF00"/>
                </a:solidFill>
                <a:latin typeface="Arial"/>
                <a:cs typeface="Arial"/>
              </a:rPr>
              <a:t>py </a:t>
            </a:r>
            <a:r>
              <a:rPr lang="en-GB" sz="1400" dirty="0" smtClean="0">
                <a:solidFill>
                  <a:srgbClr val="FFFF00"/>
                </a:solidFill>
                <a:latin typeface="Arial"/>
                <a:cs typeface="Arial"/>
              </a:rPr>
              <a:t>(Thomazo et al., 2009, </a:t>
            </a:r>
            <a:r>
              <a:rPr lang="en-GB" sz="1400" i="1" dirty="0" smtClean="0">
                <a:solidFill>
                  <a:srgbClr val="FFFF00"/>
                </a:solidFill>
                <a:latin typeface="Arial"/>
                <a:cs typeface="Arial"/>
              </a:rPr>
              <a:t>EPSL</a:t>
            </a:r>
            <a:r>
              <a:rPr lang="en-GB" sz="1400" dirty="0" smtClean="0">
                <a:solidFill>
                  <a:srgbClr val="FFFF00"/>
                </a:solidFill>
                <a:latin typeface="Arial"/>
                <a:cs typeface="Arial"/>
              </a:rPr>
              <a:t>), a combination indicative of aerobic rather than anaerobic methanotrophy. The morphogenetic sequence of mm-scale clumps, reticulate ridge and laminated cones, further indicate the presence of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-generating cyanobacteria (Buick, 1992, </a:t>
            </a:r>
            <a:r>
              <a:rPr lang="en-GB" sz="1400" i="1" dirty="0" smtClean="0">
                <a:solidFill>
                  <a:srgbClr val="FFFF00"/>
                </a:solidFill>
                <a:latin typeface="Arial"/>
                <a:cs typeface="Arial"/>
              </a:rPr>
              <a:t>Science</a:t>
            </a:r>
            <a:r>
              <a:rPr lang="en-GB" sz="1400" dirty="0" smtClean="0">
                <a:solidFill>
                  <a:srgbClr val="FFFF00"/>
                </a:solidFill>
                <a:latin typeface="Arial"/>
                <a:cs typeface="Arial"/>
              </a:rPr>
              <a:t>). </a:t>
            </a:r>
          </a:p>
          <a:p>
            <a:pPr algn="ctr"/>
            <a:endParaRPr lang="en-GB" sz="1400" dirty="0" smtClean="0">
              <a:solidFill>
                <a:srgbClr val="FFFF00"/>
              </a:solidFill>
              <a:latin typeface="Arial"/>
              <a:cs typeface="Arial"/>
            </a:endParaRPr>
          </a:p>
          <a:p>
            <a:pPr algn="ctr"/>
            <a:endParaRPr lang="en-GB" sz="1400" dirty="0" smtClean="0">
              <a:solidFill>
                <a:srgbClr val="FFFF00"/>
              </a:solidFill>
              <a:latin typeface="Arial"/>
              <a:cs typeface="Arial"/>
            </a:endParaRPr>
          </a:p>
          <a:p>
            <a:pPr algn="ctr"/>
            <a:endParaRPr lang="en-GB" sz="1400" dirty="0" smtClean="0">
              <a:solidFill>
                <a:srgbClr val="FFFF00"/>
              </a:solidFill>
              <a:latin typeface="Arial"/>
              <a:cs typeface="Arial"/>
            </a:endParaRPr>
          </a:p>
          <a:p>
            <a:pPr algn="ctr"/>
            <a:endParaRPr lang="en-GB" sz="1400" dirty="0" smtClean="0">
              <a:solidFill>
                <a:srgbClr val="FFFF00"/>
              </a:solidFill>
              <a:latin typeface="Arial"/>
              <a:cs typeface="Arial"/>
            </a:endParaRPr>
          </a:p>
          <a:p>
            <a:pPr algn="ctr"/>
            <a:r>
              <a:rPr lang="en-GB" sz="1400" dirty="0" smtClean="0">
                <a:solidFill>
                  <a:srgbClr val="FFFF00"/>
                </a:solidFill>
                <a:latin typeface="Arial"/>
                <a:cs typeface="Arial"/>
              </a:rPr>
              <a:t>The presence of microbially induced sedimentary structures (MISS) in the Archean also supports the notion that FMMs which likely hosted cyanobacteria were widespread within Archean alluvial, lacustrine and shallow marine environments. An unambiguous MISS record in marine </a:t>
            </a:r>
            <a:r>
              <a:rPr lang="en-GB" sz="1400" dirty="0">
                <a:solidFill>
                  <a:srgbClr val="FFFF00"/>
                </a:solidFill>
                <a:latin typeface="Arial"/>
                <a:cs typeface="Arial"/>
              </a:rPr>
              <a:t>settings extends as </a:t>
            </a:r>
            <a:r>
              <a:rPr lang="en-GB" sz="1400" dirty="0" smtClean="0">
                <a:solidFill>
                  <a:srgbClr val="FFFF00"/>
                </a:solidFill>
                <a:latin typeface="Arial"/>
                <a:cs typeface="Arial"/>
              </a:rPr>
              <a:t>far back as ca. 3.2 Ga (e.g., Heubeck, 2009, </a:t>
            </a:r>
            <a:r>
              <a:rPr lang="en-GB" sz="1400" i="1" dirty="0" smtClean="0">
                <a:solidFill>
                  <a:srgbClr val="FFFF00"/>
                </a:solidFill>
                <a:latin typeface="Arial"/>
                <a:cs typeface="Arial"/>
              </a:rPr>
              <a:t>Geology</a:t>
            </a:r>
            <a:r>
              <a:rPr lang="en-GB" sz="1400" dirty="0" smtClean="0">
                <a:solidFill>
                  <a:srgbClr val="FFFF00"/>
                </a:solidFill>
                <a:latin typeface="Arial"/>
                <a:cs typeface="Arial"/>
              </a:rPr>
              <a:t>). </a:t>
            </a:r>
            <a:endParaRPr lang="en-US" sz="1400" dirty="0">
              <a:solidFill>
                <a:srgbClr val="FFFF00"/>
              </a:solidFill>
              <a:latin typeface="Arial"/>
              <a:cs typeface="Arial"/>
            </a:endParaRPr>
          </a:p>
        </p:txBody>
      </p:sp>
      <p:pic>
        <p:nvPicPr>
          <p:cNvPr id="4" name="Picture 3" descr="F1.large.jpg"/>
          <p:cNvPicPr>
            <a:picLocks noChangeAspect="1"/>
          </p:cNvPicPr>
          <p:nvPr/>
        </p:nvPicPr>
        <p:blipFill>
          <a:blip r:embed="rId2"/>
          <a:srcRect t="2519" r="14952"/>
          <a:stretch>
            <a:fillRect/>
          </a:stretch>
        </p:blipFill>
        <p:spPr>
          <a:xfrm>
            <a:off x="192091" y="119065"/>
            <a:ext cx="4324347" cy="3273425"/>
          </a:xfrm>
          <a:prstGeom prst="rect">
            <a:avLst/>
          </a:prstGeom>
          <a:ln w="19050" cap="flat" cmpd="sng" algn="ctr">
            <a:solidFill>
              <a:srgbClr val="FFFFFF"/>
            </a:solidFill>
            <a:prstDash val="solid"/>
            <a:round/>
            <a:headEnd type="none" w="med" len="med"/>
            <a:tailEnd type="none" w="med" len="med"/>
          </a:ln>
        </p:spPr>
      </p:pic>
      <p:pic>
        <p:nvPicPr>
          <p:cNvPr id="5" name="Picture 4" descr="i1052-5173-19-11i.jpg"/>
          <p:cNvPicPr>
            <a:picLocks noChangeAspect="1"/>
          </p:cNvPicPr>
          <p:nvPr/>
        </p:nvPicPr>
        <p:blipFill>
          <a:blip r:embed="rId3"/>
          <a:srcRect l="5734"/>
          <a:stretch>
            <a:fillRect/>
          </a:stretch>
        </p:blipFill>
        <p:spPr>
          <a:xfrm rot="16200000">
            <a:off x="731581" y="2950909"/>
            <a:ext cx="3233996" cy="4326192"/>
          </a:xfrm>
          <a:prstGeom prst="rect">
            <a:avLst/>
          </a:prstGeom>
          <a:ln w="19050" cap="flat" cmpd="sng" algn="ctr">
            <a:solidFill>
              <a:srgbClr val="FFFFFF"/>
            </a:solidFill>
            <a:prstDash val="solid"/>
            <a:round/>
            <a:headEnd type="none" w="med" len="med"/>
            <a:tailEnd type="none" w="med" len="med"/>
          </a:ln>
        </p:spPr>
      </p:pic>
      <p:sp>
        <p:nvSpPr>
          <p:cNvPr id="6" name="Text Box 9"/>
          <p:cNvSpPr txBox="1">
            <a:spLocks noChangeArrowheads="1"/>
          </p:cNvSpPr>
          <p:nvPr/>
        </p:nvSpPr>
        <p:spPr bwMode="auto">
          <a:xfrm>
            <a:off x="4572000" y="86201"/>
            <a:ext cx="4572000" cy="892552"/>
          </a:xfrm>
          <a:prstGeom prst="rect">
            <a:avLst/>
          </a:prstGeom>
          <a:noFill/>
          <a:ln w="9525">
            <a:noFill/>
            <a:miter lim="800000"/>
            <a:headEnd/>
            <a:tailEnd/>
          </a:ln>
          <a:effectLst>
            <a:outerShdw blurRad="50800" dist="38100" dir="2700000">
              <a:srgbClr val="000000"/>
            </a:outerShdw>
          </a:effectLst>
        </p:spPr>
        <p:txBody>
          <a:bodyPr wrap="square">
            <a:spAutoFit/>
          </a:bodyPr>
          <a:lstStyle/>
          <a:p>
            <a:pPr algn="ctr" defTabSz="457200">
              <a:spcBef>
                <a:spcPts val="0"/>
              </a:spcBef>
              <a:defRPr/>
            </a:pPr>
            <a:r>
              <a:rPr lang="en-US" sz="2600" b="1" dirty="0" smtClean="0">
                <a:solidFill>
                  <a:srgbClr val="FFFF00"/>
                </a:solidFill>
                <a:latin typeface="Arial"/>
                <a:ea typeface="ＭＳ Ｐゴシック" charset="-128"/>
                <a:cs typeface="Arial"/>
              </a:rPr>
              <a:t>Microbialites: Evidence for Archean FMMs</a:t>
            </a:r>
            <a:endParaRPr lang="en-US" sz="2600" b="1" dirty="0">
              <a:solidFill>
                <a:srgbClr val="FFFF00"/>
              </a:solidFill>
              <a:latin typeface="Arial"/>
              <a:ea typeface="ＭＳ Ｐゴシック" charset="-128"/>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242153" y="5281136"/>
            <a:ext cx="86732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solidFill>
                  <a:srgbClr val="FFFF00"/>
                </a:solidFill>
                <a:latin typeface="Arial"/>
                <a:cs typeface="Arial"/>
              </a:rPr>
              <a:t>The high degree of compartmentalization and isolation in BSCs and FMMs from surface conditions means that the weathering reactions that take place at the underlying rock surfaces, or within the mineral-bearing soil and sediment horizons, are out of equilibrium with the atmosphere. </a:t>
            </a:r>
            <a:endParaRPr lang="en-US" sz="1400" dirty="0">
              <a:solidFill>
                <a:srgbClr val="FFFF00"/>
              </a:solidFill>
              <a:latin typeface="Arial"/>
              <a:cs typeface="Arial"/>
            </a:endParaRPr>
          </a:p>
        </p:txBody>
      </p:sp>
      <p:pic>
        <p:nvPicPr>
          <p:cNvPr id="2" name="Picture 1" descr="Plate 04.jpg"/>
          <p:cNvPicPr>
            <a:picLocks noChangeAspect="1"/>
          </p:cNvPicPr>
          <p:nvPr/>
        </p:nvPicPr>
        <p:blipFill rotWithShape="1">
          <a:blip r:embed="rId2">
            <a:extLst>
              <a:ext uri="{28A0092B-C50C-407E-A947-70E740481C1C}">
                <a14:useLocalDpi xmlns:a14="http://schemas.microsoft.com/office/drawing/2010/main" val="0"/>
              </a:ext>
            </a:extLst>
          </a:blip>
          <a:srcRect l="1173" r="34444"/>
          <a:stretch/>
        </p:blipFill>
        <p:spPr>
          <a:xfrm>
            <a:off x="4658991" y="986793"/>
            <a:ext cx="4336633" cy="3890007"/>
          </a:xfrm>
          <a:prstGeom prst="rect">
            <a:avLst/>
          </a:prstGeom>
          <a:ln w="19050" cmpd="sng">
            <a:solidFill>
              <a:schemeClr val="bg1"/>
            </a:solidFill>
          </a:ln>
        </p:spPr>
      </p:pic>
      <p:pic>
        <p:nvPicPr>
          <p:cNvPr id="4" name="Picture 3" descr="Plate 11.jpg"/>
          <p:cNvPicPr>
            <a:picLocks noChangeAspect="1"/>
          </p:cNvPicPr>
          <p:nvPr/>
        </p:nvPicPr>
        <p:blipFill rotWithShape="1">
          <a:blip r:embed="rId3">
            <a:extLst>
              <a:ext uri="{28A0092B-C50C-407E-A947-70E740481C1C}">
                <a14:useLocalDpi xmlns:a14="http://schemas.microsoft.com/office/drawing/2010/main" val="0"/>
              </a:ext>
            </a:extLst>
          </a:blip>
          <a:srcRect l="7175" r="18418"/>
          <a:stretch/>
        </p:blipFill>
        <p:spPr>
          <a:xfrm>
            <a:off x="152400" y="986793"/>
            <a:ext cx="4396550" cy="3890007"/>
          </a:xfrm>
          <a:prstGeom prst="rect">
            <a:avLst/>
          </a:prstGeom>
          <a:ln w="19050" cmpd="sng">
            <a:solidFill>
              <a:schemeClr val="bg1"/>
            </a:solidFill>
          </a:ln>
        </p:spPr>
      </p:pic>
      <p:sp>
        <p:nvSpPr>
          <p:cNvPr id="5" name="Rectangle 4"/>
          <p:cNvSpPr/>
          <p:nvPr/>
        </p:nvSpPr>
        <p:spPr>
          <a:xfrm>
            <a:off x="510350" y="95959"/>
            <a:ext cx="8077200" cy="492443"/>
          </a:xfrm>
          <a:prstGeom prst="rect">
            <a:avLst/>
          </a:prstGeom>
        </p:spPr>
        <p:txBody>
          <a:bodyPr wrap="square">
            <a:spAutoFit/>
          </a:bodyPr>
          <a:lstStyle/>
          <a:p>
            <a:pPr algn="ctr" defTabSz="457200">
              <a:spcBef>
                <a:spcPct val="50000"/>
              </a:spcBef>
              <a:defRPr/>
            </a:pPr>
            <a:r>
              <a:rPr lang="en-US" sz="2600" b="1" dirty="0" smtClean="0">
                <a:solidFill>
                  <a:srgbClr val="FFFF00"/>
                </a:solidFill>
                <a:latin typeface="Arial"/>
                <a:ea typeface="ＭＳ Ｐゴシック" charset="-128"/>
                <a:cs typeface="Arial"/>
              </a:rPr>
              <a:t>Even Today, O</a:t>
            </a:r>
            <a:r>
              <a:rPr lang="en-US" sz="2600" b="1" baseline="-25000" dirty="0" smtClean="0">
                <a:solidFill>
                  <a:srgbClr val="FFFF00"/>
                </a:solidFill>
                <a:latin typeface="Arial"/>
                <a:ea typeface="ＭＳ Ｐゴシック" charset="-128"/>
                <a:cs typeface="Arial"/>
              </a:rPr>
              <a:t>2</a:t>
            </a:r>
            <a:r>
              <a:rPr lang="en-US" sz="2600" b="1" dirty="0" smtClean="0">
                <a:solidFill>
                  <a:srgbClr val="FFFF00"/>
                </a:solidFill>
                <a:latin typeface="Arial"/>
                <a:ea typeface="ＭＳ Ｐゴシック" charset="-128"/>
                <a:cs typeface="Arial"/>
              </a:rPr>
              <a:t> Production is Highly Localized</a:t>
            </a:r>
            <a:endParaRPr lang="en-US" sz="2600" b="1" dirty="0">
              <a:solidFill>
                <a:srgbClr val="FFFF00"/>
              </a:solidFill>
              <a:latin typeface="Arial"/>
              <a:ea typeface="ＭＳ Ｐゴシック" charset="-128"/>
              <a:cs typeface="Arial"/>
            </a:endParaRPr>
          </a:p>
        </p:txBody>
      </p:sp>
    </p:spTree>
    <p:extLst>
      <p:ext uri="{BB962C8B-B14F-4D97-AF65-F5344CB8AC3E}">
        <p14:creationId xmlns:p14="http://schemas.microsoft.com/office/powerpoint/2010/main" val="42479261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86059" y="5459849"/>
            <a:ext cx="877190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solidFill>
                  <a:srgbClr val="FFFF00"/>
                </a:solidFill>
                <a:latin typeface="Arial"/>
                <a:cs typeface="Arial"/>
              </a:rPr>
              <a:t>There is a crucial distinction between the quantities of oxygen tied up in major surface reservoirs, for example, the current atmospheric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inventory or the oxidizing equivalents currently contained in the upper continental crust, with the quantities of oxygen implicated in modern fluxes such as oxidative weathering, burial of reduced C, S, and Fe, and volcanic degassing (e.g., Claire et al., 2006, </a:t>
            </a:r>
            <a:r>
              <a:rPr lang="en-GB" sz="1400" i="1" dirty="0" smtClean="0">
                <a:solidFill>
                  <a:srgbClr val="FFFF00"/>
                </a:solidFill>
                <a:latin typeface="Arial"/>
                <a:cs typeface="Arial"/>
              </a:rPr>
              <a:t>Geobiology</a:t>
            </a:r>
            <a:r>
              <a:rPr lang="en-GB" sz="1400" dirty="0" smtClean="0">
                <a:solidFill>
                  <a:srgbClr val="FFFF00"/>
                </a:solidFill>
                <a:latin typeface="Arial"/>
                <a:cs typeface="Arial"/>
              </a:rPr>
              <a:t>). From Figure A, it is clear how sustained imbalances in the latter can drive the former over timescales of 10</a:t>
            </a:r>
            <a:r>
              <a:rPr lang="en-GB" sz="1400" baseline="30000" dirty="0" smtClean="0">
                <a:solidFill>
                  <a:srgbClr val="FFFF00"/>
                </a:solidFill>
                <a:latin typeface="Arial"/>
                <a:cs typeface="Arial"/>
              </a:rPr>
              <a:t>5</a:t>
            </a:r>
            <a:r>
              <a:rPr lang="en-GB" sz="1400" dirty="0" smtClean="0">
                <a:solidFill>
                  <a:srgbClr val="FFFF00"/>
                </a:solidFill>
                <a:latin typeface="Arial"/>
                <a:cs typeface="Arial"/>
              </a:rPr>
              <a:t>-10</a:t>
            </a:r>
            <a:r>
              <a:rPr lang="en-GB" sz="1400" baseline="30000" dirty="0" smtClean="0">
                <a:solidFill>
                  <a:srgbClr val="FFFF00"/>
                </a:solidFill>
                <a:latin typeface="Arial"/>
                <a:cs typeface="Arial"/>
              </a:rPr>
              <a:t>8</a:t>
            </a:r>
            <a:r>
              <a:rPr lang="en-GB" sz="1400" dirty="0" smtClean="0">
                <a:solidFill>
                  <a:srgbClr val="FFFF00"/>
                </a:solidFill>
                <a:latin typeface="Arial"/>
                <a:cs typeface="Arial"/>
              </a:rPr>
              <a:t> years.</a:t>
            </a:r>
            <a:endParaRPr lang="en-US" sz="1400" dirty="0">
              <a:solidFill>
                <a:srgbClr val="FFFF00"/>
              </a:solidFill>
              <a:latin typeface="Arial"/>
              <a:cs typeface="Arial"/>
            </a:endParaRPr>
          </a:p>
        </p:txBody>
      </p:sp>
      <p:sp>
        <p:nvSpPr>
          <p:cNvPr id="4" name="Rectangle 3"/>
          <p:cNvSpPr/>
          <p:nvPr/>
        </p:nvSpPr>
        <p:spPr>
          <a:xfrm>
            <a:off x="272473" y="98048"/>
            <a:ext cx="8587550" cy="892552"/>
          </a:xfrm>
          <a:prstGeom prst="rect">
            <a:avLst/>
          </a:prstGeom>
        </p:spPr>
        <p:txBody>
          <a:bodyPr wrap="square">
            <a:spAutoFit/>
          </a:bodyPr>
          <a:lstStyle/>
          <a:p>
            <a:pPr algn="ctr" defTabSz="457200">
              <a:spcBef>
                <a:spcPts val="0"/>
              </a:spcBef>
              <a:defRPr/>
            </a:pPr>
            <a:r>
              <a:rPr lang="en-US" sz="2600" b="1" dirty="0" smtClean="0">
                <a:solidFill>
                  <a:srgbClr val="FFFF00"/>
                </a:solidFill>
                <a:latin typeface="Arial"/>
                <a:ea typeface="ＭＳ Ｐゴシック" charset="-128"/>
                <a:cs typeface="Arial"/>
              </a:rPr>
              <a:t>The Disconnect Between Localized </a:t>
            </a:r>
            <a:r>
              <a:rPr lang="en-US" sz="2600" b="1" dirty="0">
                <a:solidFill>
                  <a:srgbClr val="FFFF00"/>
                </a:solidFill>
                <a:latin typeface="Arial"/>
                <a:ea typeface="ＭＳ Ｐゴシック" charset="-128"/>
                <a:cs typeface="Arial"/>
              </a:rPr>
              <a:t>O</a:t>
            </a:r>
            <a:r>
              <a:rPr lang="en-US" sz="2600" b="1" baseline="-25000" dirty="0">
                <a:solidFill>
                  <a:srgbClr val="FFFF00"/>
                </a:solidFill>
                <a:latin typeface="Arial"/>
                <a:ea typeface="ＭＳ Ｐゴシック" charset="-128"/>
                <a:cs typeface="Arial"/>
              </a:rPr>
              <a:t>2</a:t>
            </a:r>
            <a:r>
              <a:rPr lang="en-US" sz="2600" b="1" dirty="0">
                <a:solidFill>
                  <a:srgbClr val="FFFF00"/>
                </a:solidFill>
                <a:latin typeface="Arial"/>
                <a:ea typeface="ＭＳ Ｐゴシック" charset="-128"/>
                <a:cs typeface="Arial"/>
              </a:rPr>
              <a:t> </a:t>
            </a:r>
            <a:r>
              <a:rPr lang="en-US" sz="2600" b="1" dirty="0" smtClean="0">
                <a:solidFill>
                  <a:srgbClr val="FFFF00"/>
                </a:solidFill>
                <a:latin typeface="Arial"/>
                <a:ea typeface="ＭＳ Ｐゴシック" charset="-128"/>
                <a:cs typeface="Arial"/>
              </a:rPr>
              <a:t>Production/Consumption and Atmospheric Oxygenation </a:t>
            </a:r>
            <a:endParaRPr lang="en-US" sz="2600" b="1" dirty="0">
              <a:solidFill>
                <a:srgbClr val="FFFF00"/>
              </a:solidFill>
              <a:latin typeface="Arial"/>
              <a:ea typeface="ＭＳ Ｐゴシック" charset="-128"/>
              <a:cs typeface="Arial"/>
            </a:endParaRPr>
          </a:p>
        </p:txBody>
      </p:sp>
      <p:pic>
        <p:nvPicPr>
          <p:cNvPr id="5" name="Picture 4"/>
          <p:cNvPicPr>
            <a:picLocks noChangeAspect="1"/>
          </p:cNvPicPr>
          <p:nvPr/>
        </p:nvPicPr>
        <p:blipFill rotWithShape="1">
          <a:blip r:embed="rId2"/>
          <a:srcRect t="1859" b="2538"/>
          <a:stretch/>
        </p:blipFill>
        <p:spPr>
          <a:xfrm>
            <a:off x="171498" y="1143000"/>
            <a:ext cx="8786465" cy="4114800"/>
          </a:xfrm>
          <a:prstGeom prst="rect">
            <a:avLst/>
          </a:prstGeom>
          <a:ln w="19050" cmpd="sng">
            <a:solidFill>
              <a:srgbClr val="FFFFFF"/>
            </a:solidFill>
          </a:ln>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142951" y="5133593"/>
            <a:ext cx="883920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solidFill>
                  <a:srgbClr val="FFFF00"/>
                </a:solidFill>
                <a:latin typeface="Arial"/>
                <a:cs typeface="Arial"/>
              </a:rPr>
              <a:t>We reconstruct evolving continental SO</a:t>
            </a:r>
            <a:r>
              <a:rPr lang="en-GB" sz="1400" baseline="-25000" dirty="0" smtClean="0">
                <a:solidFill>
                  <a:srgbClr val="FFFF00"/>
                </a:solidFill>
                <a:latin typeface="Arial"/>
                <a:cs typeface="Arial"/>
              </a:rPr>
              <a:t>4</a:t>
            </a:r>
            <a:r>
              <a:rPr lang="en-GB" sz="1400" dirty="0" smtClean="0">
                <a:solidFill>
                  <a:srgbClr val="FFFF00"/>
                </a:solidFill>
                <a:latin typeface="Arial"/>
                <a:cs typeface="Arial"/>
              </a:rPr>
              <a:t> fluxes (Stueken et al. 2013, </a:t>
            </a:r>
            <a:r>
              <a:rPr lang="en-GB" sz="1400" i="1" dirty="0" smtClean="0">
                <a:solidFill>
                  <a:srgbClr val="FFFF00"/>
                </a:solidFill>
                <a:latin typeface="Arial"/>
                <a:cs typeface="Arial"/>
              </a:rPr>
              <a:t>Nature Geoscience</a:t>
            </a:r>
            <a:r>
              <a:rPr lang="en-GB" sz="1400" dirty="0" smtClean="0">
                <a:solidFill>
                  <a:srgbClr val="FFFF00"/>
                </a:solidFill>
                <a:latin typeface="Arial"/>
                <a:cs typeface="Arial"/>
              </a:rPr>
              <a:t>) to evaluate the extent to which benthic oxygenic photosynthesis could supply the necessary oxidative power to account for those fluxes. Using a mean benthic net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production rate (</a:t>
            </a:r>
            <a:r>
              <a:rPr lang="en-GB" sz="1400" dirty="0">
                <a:solidFill>
                  <a:srgbClr val="FFFF00"/>
                </a:solidFill>
                <a:latin typeface="Arial"/>
                <a:cs typeface="Arial"/>
              </a:rPr>
              <a:t>0.225 nmol cm</a:t>
            </a:r>
            <a:r>
              <a:rPr lang="en-GB" sz="1400" baseline="30000" dirty="0">
                <a:solidFill>
                  <a:srgbClr val="FFFF00"/>
                </a:solidFill>
                <a:latin typeface="Arial"/>
                <a:cs typeface="Arial"/>
              </a:rPr>
              <a:t>-2</a:t>
            </a:r>
            <a:r>
              <a:rPr lang="en-GB" sz="1400" dirty="0">
                <a:solidFill>
                  <a:srgbClr val="FFFF00"/>
                </a:solidFill>
                <a:latin typeface="Arial"/>
                <a:cs typeface="Arial"/>
              </a:rPr>
              <a:t> s</a:t>
            </a:r>
            <a:r>
              <a:rPr lang="en-GB" sz="1400" baseline="30000" dirty="0">
                <a:solidFill>
                  <a:srgbClr val="FFFF00"/>
                </a:solidFill>
                <a:latin typeface="Arial"/>
                <a:cs typeface="Arial"/>
              </a:rPr>
              <a:t>-1</a:t>
            </a:r>
            <a:r>
              <a:rPr lang="en-GB" sz="1400" dirty="0" smtClean="0">
                <a:solidFill>
                  <a:srgbClr val="FFFF00"/>
                </a:solidFill>
                <a:latin typeface="Arial"/>
                <a:cs typeface="Arial"/>
              </a:rPr>
              <a:t>), we calculate the potential generation of oxidative equivalents by oxygenic photosynthesis for the modern continental surface area, as a function of surface coverage (Figure B,  blue line). We calculate that the modern continental oxidative weathering and volcanic O</a:t>
            </a:r>
            <a:r>
              <a:rPr lang="en-GB" sz="1400" baseline="-25000" dirty="0" smtClean="0">
                <a:solidFill>
                  <a:srgbClr val="FFFF00"/>
                </a:solidFill>
                <a:latin typeface="Arial"/>
                <a:cs typeface="Arial"/>
              </a:rPr>
              <a:t>2</a:t>
            </a:r>
            <a:r>
              <a:rPr lang="en-GB" sz="1400" dirty="0" smtClean="0">
                <a:solidFill>
                  <a:srgbClr val="FFFF00"/>
                </a:solidFill>
                <a:latin typeface="Arial"/>
                <a:cs typeface="Arial"/>
              </a:rPr>
              <a:t> sink (orange line) is balanced by benthic oxygenic photosynthesis at 100% modern efficiency and a modern continental surface coverage of only 0.3%. </a:t>
            </a:r>
            <a:endParaRPr lang="en-US" sz="1400" dirty="0">
              <a:solidFill>
                <a:srgbClr val="FFFF00"/>
              </a:solidFill>
              <a:latin typeface="Arial"/>
              <a:cs typeface="Arial"/>
            </a:endParaRPr>
          </a:p>
        </p:txBody>
      </p:sp>
      <p:sp>
        <p:nvSpPr>
          <p:cNvPr id="5" name="Rectangle 4"/>
          <p:cNvSpPr/>
          <p:nvPr/>
        </p:nvSpPr>
        <p:spPr>
          <a:xfrm>
            <a:off x="0" y="83403"/>
            <a:ext cx="9144000" cy="830997"/>
          </a:xfrm>
          <a:prstGeom prst="rect">
            <a:avLst/>
          </a:prstGeom>
        </p:spPr>
        <p:txBody>
          <a:bodyPr wrap="square">
            <a:spAutoFit/>
          </a:bodyPr>
          <a:lstStyle/>
          <a:p>
            <a:pPr algn="ctr" defTabSz="457200">
              <a:spcBef>
                <a:spcPct val="50000"/>
              </a:spcBef>
              <a:defRPr/>
            </a:pPr>
            <a:r>
              <a:rPr lang="en-US" b="1" dirty="0" smtClean="0">
                <a:solidFill>
                  <a:srgbClr val="FFFF00"/>
                </a:solidFill>
                <a:latin typeface="Arial"/>
                <a:ea typeface="ＭＳ Ｐゴシック" charset="-128"/>
                <a:cs typeface="Arial"/>
              </a:rPr>
              <a:t>Minimal Benthic Photosynthesis is Needed to Generate Pre-GOE Oxidative Weathering Signals!</a:t>
            </a:r>
            <a:endParaRPr lang="en-US" b="1" dirty="0">
              <a:solidFill>
                <a:srgbClr val="FFFF00"/>
              </a:solidFill>
              <a:latin typeface="Arial"/>
              <a:ea typeface="ＭＳ Ｐゴシック" charset="-128"/>
              <a:cs typeface="Arial"/>
            </a:endParaRPr>
          </a:p>
        </p:txBody>
      </p:sp>
      <p:pic>
        <p:nvPicPr>
          <p:cNvPr id="6" name="Picture 5"/>
          <p:cNvPicPr>
            <a:picLocks noChangeAspect="1"/>
          </p:cNvPicPr>
          <p:nvPr/>
        </p:nvPicPr>
        <p:blipFill rotWithShape="1">
          <a:blip r:embed="rId2"/>
          <a:srcRect t="1859" b="2538"/>
          <a:stretch/>
        </p:blipFill>
        <p:spPr>
          <a:xfrm>
            <a:off x="171498" y="1066800"/>
            <a:ext cx="8786465" cy="3810000"/>
          </a:xfrm>
          <a:prstGeom prst="rect">
            <a:avLst/>
          </a:prstGeom>
          <a:ln w="19050" cmpd="sng">
            <a:solidFill>
              <a:srgbClr val="FFFFFF"/>
            </a:solidFill>
          </a:ln>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1570" y="103091"/>
            <a:ext cx="8305800" cy="5947650"/>
          </a:xfrm>
          <a:prstGeom prst="rect">
            <a:avLst/>
          </a:prstGeom>
          <a:ln w="19050" cap="flat" cmpd="sng" algn="ctr">
            <a:solidFill>
              <a:schemeClr val="bg1"/>
            </a:solidFill>
            <a:prstDash val="solid"/>
            <a:round/>
            <a:headEnd type="none" w="med" len="med"/>
            <a:tailEnd type="none" w="med" len="med"/>
          </a:ln>
        </p:spPr>
      </p:pic>
      <p:sp>
        <p:nvSpPr>
          <p:cNvPr id="4" name="Text Box 4"/>
          <p:cNvSpPr txBox="1">
            <a:spLocks noChangeArrowheads="1"/>
          </p:cNvSpPr>
          <p:nvPr/>
        </p:nvSpPr>
        <p:spPr bwMode="auto">
          <a:xfrm>
            <a:off x="152400" y="6043136"/>
            <a:ext cx="88336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solidFill>
                  <a:srgbClr val="FFFF00"/>
                </a:solidFill>
                <a:latin typeface="Arial"/>
                <a:cs typeface="Arial"/>
              </a:rPr>
              <a:t>Schematic of (a) conventional pre-GOE oxygen oases occurring primarily in the open marine realm, implying atmospheric transport of O</a:t>
            </a:r>
            <a:r>
              <a:rPr lang="en-GB" sz="1400" baseline="-25000" dirty="0" smtClean="0">
                <a:solidFill>
                  <a:srgbClr val="FFFF00"/>
                </a:solidFill>
                <a:latin typeface="Arial"/>
                <a:cs typeface="Arial"/>
              </a:rPr>
              <a:t>2 </a:t>
            </a:r>
            <a:r>
              <a:rPr lang="en-GB" sz="1400" dirty="0" smtClean="0">
                <a:solidFill>
                  <a:srgbClr val="FFFF00"/>
                </a:solidFill>
                <a:latin typeface="Arial"/>
                <a:cs typeface="Arial"/>
              </a:rPr>
              <a:t>(blue whiffs), versus (b) localized oxygen production and oxidative weathering by benthic oxygenic photosynthesis on the continents prior to the GOE.</a:t>
            </a:r>
            <a:endParaRPr lang="en-US" sz="1400" dirty="0">
              <a:solidFill>
                <a:srgbClr val="FFFF00"/>
              </a:solidFill>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 name="Picture 17"/>
          <p:cNvPicPr>
            <a:picLocks noChangeAspect="1"/>
          </p:cNvPicPr>
          <p:nvPr/>
        </p:nvPicPr>
        <p:blipFill>
          <a:blip r:embed="rId2"/>
          <a:srcRect t="10161"/>
          <a:stretch>
            <a:fillRect/>
          </a:stretch>
        </p:blipFill>
        <p:spPr>
          <a:xfrm>
            <a:off x="0" y="15060"/>
            <a:ext cx="9144000" cy="6820142"/>
          </a:xfrm>
          <a:prstGeom prst="rect">
            <a:avLst/>
          </a:prstGeom>
        </p:spPr>
      </p:pic>
      <p:sp>
        <p:nvSpPr>
          <p:cNvPr id="3" name="Text Box 4"/>
          <p:cNvSpPr txBox="1">
            <a:spLocks noChangeArrowheads="1"/>
          </p:cNvSpPr>
          <p:nvPr/>
        </p:nvSpPr>
        <p:spPr bwMode="auto">
          <a:xfrm>
            <a:off x="120505" y="4495800"/>
            <a:ext cx="4622801" cy="2246769"/>
          </a:xfrm>
          <a:prstGeom prst="rect">
            <a:avLst/>
          </a:prstGeom>
          <a:solidFill>
            <a:srgbClr val="FFFFFF">
              <a:alpha val="73000"/>
            </a:srgbClr>
          </a:solidFill>
          <a:ln w="19050" cmpd="sng">
            <a:solidFill>
              <a:schemeClr val="tx1"/>
            </a:solidFill>
            <a:miter lim="800000"/>
            <a:headEnd/>
            <a:tailEnd/>
          </a:ln>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solidFill>
                  <a:srgbClr val="000000"/>
                </a:solidFill>
                <a:latin typeface="Arial"/>
                <a:cs typeface="Arial"/>
              </a:rPr>
              <a:t>The soluble oxidation products of such reactions (e.g., metal oxyanions) are themselves most likely to be re-reduced in short order, but they may also escape the system and eventually be transported to a marine basin and reduced there instead. Regardless of whether the transport of oxidative weathering products, in either oxidized or re-reduced form, occurs over only millimetres or over catchment scales to marine basins, the elemental or isotopic fractionation signals testifying to their oxidative history are generated. </a:t>
            </a:r>
            <a:endParaRPr lang="en-US" sz="1400" dirty="0">
              <a:solidFill>
                <a:srgbClr val="000000"/>
              </a:solidFill>
              <a:latin typeface="Arial"/>
              <a:cs typeface="Arial"/>
            </a:endParaRPr>
          </a:p>
        </p:txBody>
      </p:sp>
      <p:grpSp>
        <p:nvGrpSpPr>
          <p:cNvPr id="4" name="Group 4"/>
          <p:cNvGrpSpPr/>
          <p:nvPr/>
        </p:nvGrpSpPr>
        <p:grpSpPr>
          <a:xfrm>
            <a:off x="4865260" y="3610044"/>
            <a:ext cx="4154603" cy="3124200"/>
            <a:chOff x="4751571" y="3073334"/>
            <a:chExt cx="4191000" cy="3341687"/>
          </a:xfrm>
          <a:solidFill>
            <a:srgbClr val="FFFFFF"/>
          </a:solidFill>
        </p:grpSpPr>
        <p:pic>
          <p:nvPicPr>
            <p:cNvPr id="6" name="Picture 7" descr="Pages from Nature 2009 Frei.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51571" y="3073334"/>
              <a:ext cx="4191000" cy="3341687"/>
            </a:xfrm>
            <a:prstGeom prst="rect">
              <a:avLst/>
            </a:prstGeom>
            <a:grpFill/>
            <a:ln w="19050" cap="flat" cmpd="sng" algn="ctr">
              <a:solidFill>
                <a:schemeClr val="tx1"/>
              </a:solidFill>
              <a:miter lim="800000"/>
              <a:headEnd type="none" w="med" len="med"/>
              <a:tailEnd type="none" w="med" len="med"/>
            </a:ln>
          </p:spPr>
        </p:pic>
        <p:sp>
          <p:nvSpPr>
            <p:cNvPr id="7" name="TextBox 6"/>
            <p:cNvSpPr txBox="1">
              <a:spLocks noChangeArrowheads="1"/>
            </p:cNvSpPr>
            <p:nvPr/>
          </p:nvSpPr>
          <p:spPr bwMode="auto">
            <a:xfrm>
              <a:off x="5070682" y="4490930"/>
              <a:ext cx="762000" cy="263361"/>
            </a:xfrm>
            <a:prstGeom prst="rect">
              <a:avLst/>
            </a:prstGeom>
            <a:grpFill/>
            <a:ln w="19050" cap="flat" cmpd="sng" algn="ctr">
              <a:solidFill>
                <a:schemeClr val="tx1"/>
              </a:solidFill>
              <a:headEnd type="none" w="med" len="med"/>
              <a:tailEnd type="none" w="med" len="med"/>
            </a:ln>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000" dirty="0">
                  <a:latin typeface="Arial" charset="0"/>
                  <a:cs typeface="Arial" charset="0"/>
                </a:rPr>
                <a:t>FeCr</a:t>
              </a:r>
              <a:r>
                <a:rPr lang="en-US" sz="1000" baseline="-25000" dirty="0">
                  <a:latin typeface="Arial" charset="0"/>
                  <a:cs typeface="Arial" charset="0"/>
                </a:rPr>
                <a:t>2</a:t>
              </a:r>
              <a:r>
                <a:rPr lang="en-US" sz="1000" dirty="0">
                  <a:latin typeface="Arial" charset="0"/>
                  <a:cs typeface="Arial" charset="0"/>
                </a:rPr>
                <a:t>O</a:t>
              </a:r>
              <a:r>
                <a:rPr lang="en-US" sz="1000" baseline="-25000" dirty="0">
                  <a:latin typeface="Arial" charset="0"/>
                  <a:cs typeface="Arial" charset="0"/>
                </a:rPr>
                <a:t>4</a:t>
              </a:r>
            </a:p>
          </p:txBody>
        </p:sp>
        <p:sp>
          <p:nvSpPr>
            <p:cNvPr id="8" name="TextBox 7"/>
            <p:cNvSpPr txBox="1">
              <a:spLocks noChangeArrowheads="1"/>
            </p:cNvSpPr>
            <p:nvPr/>
          </p:nvSpPr>
          <p:spPr bwMode="auto">
            <a:xfrm>
              <a:off x="6858000" y="4179888"/>
              <a:ext cx="762000" cy="263361"/>
            </a:xfrm>
            <a:prstGeom prst="rect">
              <a:avLst/>
            </a:prstGeom>
            <a:grpFill/>
            <a:ln w="19050" cap="flat" cmpd="sng" algn="ctr">
              <a:solidFill>
                <a:schemeClr val="tx1"/>
              </a:solidFill>
              <a:headEnd type="none" w="med" len="med"/>
              <a:tailEnd type="none" w="med" len="med"/>
            </a:ln>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000" dirty="0">
                  <a:latin typeface="Arial" charset="0"/>
                  <a:cs typeface="Arial" charset="0"/>
                </a:rPr>
                <a:t>CrO</a:t>
              </a:r>
              <a:r>
                <a:rPr lang="en-US" sz="1000" baseline="-25000" dirty="0">
                  <a:latin typeface="Arial" charset="0"/>
                  <a:cs typeface="Arial" charset="0"/>
                </a:rPr>
                <a:t>4</a:t>
              </a:r>
              <a:r>
                <a:rPr lang="en-US" sz="1000" baseline="30000" dirty="0">
                  <a:latin typeface="Arial" charset="0"/>
                  <a:cs typeface="Arial" charset="0"/>
                </a:rPr>
                <a:t>2-</a:t>
              </a:r>
            </a:p>
          </p:txBody>
        </p:sp>
      </p:grpSp>
      <p:sp>
        <p:nvSpPr>
          <p:cNvPr id="9" name="Text Box 4"/>
          <p:cNvSpPr txBox="1">
            <a:spLocks noChangeArrowheads="1"/>
          </p:cNvSpPr>
          <p:nvPr/>
        </p:nvSpPr>
        <p:spPr bwMode="auto">
          <a:xfrm>
            <a:off x="4876800" y="6477000"/>
            <a:ext cx="1792403" cy="246221"/>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sz="1000" dirty="0" err="1" smtClean="0">
                <a:solidFill>
                  <a:srgbClr val="000000"/>
                </a:solidFill>
                <a:latin typeface="Arial" charset="0"/>
              </a:rPr>
              <a:t>Frei</a:t>
            </a:r>
            <a:r>
              <a:rPr lang="en-US" sz="1000" dirty="0" smtClean="0">
                <a:solidFill>
                  <a:srgbClr val="000000"/>
                </a:solidFill>
                <a:latin typeface="Arial" charset="0"/>
              </a:rPr>
              <a:t> et al. (2009), </a:t>
            </a:r>
            <a:r>
              <a:rPr lang="en-US" sz="1000" i="1" dirty="0" smtClean="0">
                <a:solidFill>
                  <a:srgbClr val="000000"/>
                </a:solidFill>
                <a:latin typeface="Arial" charset="0"/>
              </a:rPr>
              <a:t>Nature</a:t>
            </a:r>
            <a:endParaRPr lang="en-US" sz="1000" i="1" dirty="0">
              <a:solidFill>
                <a:srgbClr val="000000"/>
              </a:solidFill>
              <a:latin typeface="Arial" charset="0"/>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Untitled-17"/>
          <p:cNvPicPr>
            <a:picLocks noChangeAspect="1" noChangeArrowheads="1"/>
          </p:cNvPicPr>
          <p:nvPr/>
        </p:nvPicPr>
        <p:blipFill>
          <a:blip r:embed="rId2"/>
          <a:srcRect l="17917" t="25278"/>
          <a:stretch>
            <a:fillRect/>
          </a:stretch>
        </p:blipFill>
        <p:spPr bwMode="auto">
          <a:xfrm>
            <a:off x="0" y="0"/>
            <a:ext cx="9144000" cy="6858000"/>
          </a:xfrm>
          <a:prstGeom prst="rect">
            <a:avLst/>
          </a:prstGeom>
          <a:noFill/>
          <a:ln w="9525">
            <a:noFill/>
            <a:miter lim="800000"/>
            <a:headEnd/>
            <a:tailEnd/>
          </a:ln>
        </p:spPr>
      </p:pic>
      <p:pic>
        <p:nvPicPr>
          <p:cNvPr id="70659" name="Picture 2" descr="Konhauser-Figure2-revised-Sept2.pdf"/>
          <p:cNvPicPr>
            <a:picLocks noChangeAspect="1"/>
          </p:cNvPicPr>
          <p:nvPr/>
        </p:nvPicPr>
        <p:blipFill>
          <a:blip r:embed="rId3"/>
          <a:srcRect r="99161"/>
          <a:stretch>
            <a:fillRect/>
          </a:stretch>
        </p:blipFill>
        <p:spPr bwMode="auto">
          <a:xfrm>
            <a:off x="4267200" y="0"/>
            <a:ext cx="44450" cy="6858000"/>
          </a:xfrm>
          <a:prstGeom prst="rect">
            <a:avLst/>
          </a:prstGeom>
          <a:noFill/>
          <a:ln w="9525">
            <a:noFill/>
            <a:miter lim="800000"/>
            <a:headEnd/>
            <a:tailEnd/>
          </a:ln>
        </p:spPr>
      </p:pic>
      <p:pic>
        <p:nvPicPr>
          <p:cNvPr id="10" name="Picture 9"/>
          <p:cNvPicPr>
            <a:picLocks noChangeAspect="1"/>
          </p:cNvPicPr>
          <p:nvPr/>
        </p:nvPicPr>
        <p:blipFill>
          <a:blip r:embed="rId4"/>
          <a:stretch>
            <a:fillRect/>
          </a:stretch>
        </p:blipFill>
        <p:spPr>
          <a:xfrm>
            <a:off x="0" y="15210"/>
            <a:ext cx="5166852" cy="1570038"/>
          </a:xfrm>
          <a:prstGeom prst="rect">
            <a:avLst/>
          </a:prstGeom>
          <a:ln w="19050" cap="flat" cmpd="sng" algn="ctr">
            <a:solidFill>
              <a:srgbClr val="FFFFFF"/>
            </a:solidFill>
            <a:prstDash val="solid"/>
            <a:round/>
            <a:headEnd type="none" w="med" len="med"/>
            <a:tailEnd type="none" w="med" len="med"/>
          </a:ln>
        </p:spPr>
      </p:pic>
      <p:sp>
        <p:nvSpPr>
          <p:cNvPr id="11" name="TextBox 10"/>
          <p:cNvSpPr txBox="1"/>
          <p:nvPr/>
        </p:nvSpPr>
        <p:spPr>
          <a:xfrm>
            <a:off x="5562600" y="76200"/>
            <a:ext cx="3200400" cy="954107"/>
          </a:xfrm>
          <a:prstGeom prst="rect">
            <a:avLst/>
          </a:prstGeom>
          <a:noFill/>
        </p:spPr>
        <p:txBody>
          <a:bodyPr wrap="square" rtlCol="0">
            <a:spAutoFit/>
          </a:bodyPr>
          <a:lstStyle/>
          <a:p>
            <a:pPr algn="ctr"/>
            <a:r>
              <a:rPr lang="en-US" sz="2800" b="1" dirty="0" smtClean="0">
                <a:solidFill>
                  <a:srgbClr val="FFFF00"/>
                </a:solidFill>
                <a:effectLst>
                  <a:glow rad="63500">
                    <a:schemeClr val="tx1">
                      <a:alpha val="91000"/>
                    </a:schemeClr>
                  </a:glow>
                </a:effectLst>
                <a:latin typeface="Arial"/>
                <a:cs typeface="Arial"/>
              </a:rPr>
              <a:t>Trends in BIF Cr Content</a:t>
            </a:r>
            <a:endParaRPr lang="en-US" sz="2800" b="1" dirty="0">
              <a:solidFill>
                <a:srgbClr val="FFFF00"/>
              </a:solidFill>
              <a:effectLst>
                <a:glow rad="63500">
                  <a:schemeClr val="tx1">
                    <a:alpha val="91000"/>
                  </a:schemeClr>
                </a:glow>
              </a:effectLst>
              <a:latin typeface="Arial"/>
              <a:cs typeface="Arial"/>
            </a:endParaRPr>
          </a:p>
        </p:txBody>
      </p:sp>
      <p:grpSp>
        <p:nvGrpSpPr>
          <p:cNvPr id="12" name="Group 11"/>
          <p:cNvGrpSpPr/>
          <p:nvPr/>
        </p:nvGrpSpPr>
        <p:grpSpPr>
          <a:xfrm>
            <a:off x="250963" y="2070893"/>
            <a:ext cx="8540358" cy="4482307"/>
            <a:chOff x="250963" y="1600200"/>
            <a:chExt cx="8540358" cy="4482307"/>
          </a:xfrm>
        </p:grpSpPr>
        <p:pic>
          <p:nvPicPr>
            <p:cNvPr id="13" name="Picture 1" descr="Fig1B_Cr_Ti_vs_Age_ironstones.pdf"/>
            <p:cNvPicPr>
              <a:picLocks noChangeAspect="1"/>
            </p:cNvPicPr>
            <p:nvPr/>
          </p:nvPicPr>
          <p:blipFill>
            <a:blip r:embed="rId5">
              <a:extLst>
                <a:ext uri="{28A0092B-C50C-407E-A947-70E740481C1C}">
                  <a14:useLocalDpi xmlns:a14="http://schemas.microsoft.com/office/drawing/2010/main" val="0"/>
                </a:ext>
              </a:extLst>
            </a:blip>
            <a:srcRect l="260" r="372" b="616"/>
            <a:stretch>
              <a:fillRect/>
            </a:stretch>
          </p:blipFill>
          <p:spPr bwMode="auto">
            <a:xfrm>
              <a:off x="250963" y="1600200"/>
              <a:ext cx="8540358" cy="4482307"/>
            </a:xfrm>
            <a:prstGeom prst="rect">
              <a:avLst/>
            </a:prstGeom>
            <a:noFill/>
            <a:ln w="19050">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4" name="TextBox 7"/>
            <p:cNvSpPr txBox="1">
              <a:spLocks noChangeArrowheads="1"/>
            </p:cNvSpPr>
            <p:nvPr/>
          </p:nvSpPr>
          <p:spPr bwMode="auto">
            <a:xfrm>
              <a:off x="2706961" y="2743200"/>
              <a:ext cx="12525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000" b="1" dirty="0">
                  <a:latin typeface="Arial" charset="0"/>
                  <a:cs typeface="Arial" charset="0"/>
                </a:rPr>
                <a:t>Penge \ Kuruman</a:t>
              </a:r>
            </a:p>
          </p:txBody>
        </p:sp>
        <p:sp>
          <p:nvSpPr>
            <p:cNvPr id="15" name="TextBox 10"/>
            <p:cNvSpPr txBox="1">
              <a:spLocks noChangeArrowheads="1"/>
            </p:cNvSpPr>
            <p:nvPr/>
          </p:nvSpPr>
          <p:spPr bwMode="auto">
            <a:xfrm>
              <a:off x="2677732" y="2256631"/>
              <a:ext cx="15303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000" b="1" dirty="0" err="1">
                  <a:latin typeface="Arial" charset="0"/>
                  <a:cs typeface="Arial" charset="0"/>
                </a:rPr>
                <a:t>Caue</a:t>
              </a:r>
              <a:r>
                <a:rPr lang="en-US" sz="1000" b="1" dirty="0">
                  <a:latin typeface="Arial" charset="0"/>
                  <a:cs typeface="Arial" charset="0"/>
                </a:rPr>
                <a:t> \ Weeli Wolli</a:t>
              </a:r>
            </a:p>
          </p:txBody>
        </p:sp>
        <p:sp>
          <p:nvSpPr>
            <p:cNvPr id="16" name="TextBox 11"/>
            <p:cNvSpPr txBox="1">
              <a:spLocks noChangeArrowheads="1"/>
            </p:cNvSpPr>
            <p:nvPr/>
          </p:nvSpPr>
          <p:spPr bwMode="auto">
            <a:xfrm>
              <a:off x="4244975" y="2133600"/>
              <a:ext cx="936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en-US" sz="1000" b="1" dirty="0">
                  <a:latin typeface="Arial" charset="0"/>
                  <a:cs typeface="Arial" charset="0"/>
                </a:rPr>
                <a:t>Timeball Hill</a:t>
              </a:r>
            </a:p>
          </p:txBody>
        </p:sp>
      </p:grpSp>
    </p:spTree>
    <p:extLst>
      <p:ext uri="{BB962C8B-B14F-4D97-AF65-F5344CB8AC3E}">
        <p14:creationId xmlns:p14="http://schemas.microsoft.com/office/powerpoint/2010/main" val="312299747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272137750_0862bbe810.jpg"/>
          <p:cNvPicPr>
            <a:picLocks noChangeAspect="1"/>
          </p:cNvPicPr>
          <p:nvPr/>
        </p:nvPicPr>
        <p:blipFill>
          <a:blip r:embed="rId2">
            <a:extLst>
              <a:ext uri="{28A0092B-C50C-407E-A947-70E740481C1C}">
                <a14:useLocalDpi xmlns:a14="http://schemas.microsoft.com/office/drawing/2010/main" val="0"/>
              </a:ext>
            </a:extLst>
          </a:blip>
          <a:srcRect l="2489" t="1768" r="1685" b="3587"/>
          <a:stretch>
            <a:fillRect/>
          </a:stretch>
        </p:blipFill>
        <p:spPr bwMode="auto">
          <a:xfrm>
            <a:off x="0" y="-25400"/>
            <a:ext cx="91440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p:cNvSpPr txBox="1">
            <a:spLocks noChangeArrowheads="1"/>
          </p:cNvSpPr>
          <p:nvPr/>
        </p:nvSpPr>
        <p:spPr bwMode="auto">
          <a:xfrm>
            <a:off x="152400" y="5105400"/>
            <a:ext cx="8839200" cy="1600438"/>
          </a:xfrm>
          <a:prstGeom prst="rect">
            <a:avLst/>
          </a:prstGeom>
          <a:solidFill>
            <a:srgbClr val="FFFFFF">
              <a:alpha val="66000"/>
            </a:srgbClr>
          </a:solidFill>
          <a:ln>
            <a:noFill/>
          </a:ln>
          <a:effectLst>
            <a:outerShdw blurRad="50800" dist="38100" dir="2700000">
              <a:schemeClr val="tx1"/>
            </a:outerShdw>
          </a:effectLst>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1400" dirty="0" smtClean="0">
                <a:latin typeface="Arial"/>
                <a:cs typeface="Arial"/>
              </a:rPr>
              <a:t>In the Archean, aerobic chemolithoautotrophs that oxidized pyrite would have grown within BSCs that were also populated by cyanobacteria. The acid the pyrite oxidizers produced, however, would have been neutralized by the cyanobacterial alkalinity. Therefore, if any Cr(III) was solubilized, it would have instantly re-precipitated as (Fe,Cr)(OH)</a:t>
            </a:r>
            <a:r>
              <a:rPr lang="en-GB" sz="1400" baseline="-25000" dirty="0" smtClean="0">
                <a:latin typeface="Arial"/>
                <a:cs typeface="Arial"/>
              </a:rPr>
              <a:t>3</a:t>
            </a:r>
            <a:r>
              <a:rPr lang="en-GB" sz="1400" dirty="0" smtClean="0">
                <a:latin typeface="Arial"/>
                <a:cs typeface="Arial"/>
              </a:rPr>
              <a:t> in the underlying soil. By contrast, Mo and SO</a:t>
            </a:r>
            <a:r>
              <a:rPr lang="en-GB" sz="1400" baseline="-25000" dirty="0" smtClean="0">
                <a:latin typeface="Arial"/>
                <a:cs typeface="Arial"/>
              </a:rPr>
              <a:t>4</a:t>
            </a:r>
            <a:r>
              <a:rPr lang="en-GB" sz="1400" baseline="30000" dirty="0" smtClean="0">
                <a:latin typeface="Arial"/>
                <a:cs typeface="Arial"/>
              </a:rPr>
              <a:t>2-</a:t>
            </a:r>
            <a:r>
              <a:rPr lang="en-GB" sz="1400" dirty="0" smtClean="0">
                <a:latin typeface="Arial"/>
                <a:cs typeface="Arial"/>
              </a:rPr>
              <a:t> are soluble at circumneutral pH and would have reached the oceans to become incorporated into marine sediments. By 2.5 Ga, however, there was atmospheric O</a:t>
            </a:r>
            <a:r>
              <a:rPr lang="en-GB" sz="1400" baseline="-25000" dirty="0" smtClean="0">
                <a:latin typeface="Arial"/>
                <a:cs typeface="Arial"/>
              </a:rPr>
              <a:t>2</a:t>
            </a:r>
            <a:r>
              <a:rPr lang="en-GB" sz="1400" dirty="0" smtClean="0">
                <a:latin typeface="Arial"/>
                <a:cs typeface="Arial"/>
              </a:rPr>
              <a:t> so the aerobes could grow on the surface of exposed pyrite grains and not in direct proximity to the O</a:t>
            </a:r>
            <a:r>
              <a:rPr lang="en-GB" sz="1400" baseline="-25000" dirty="0" smtClean="0">
                <a:latin typeface="Arial"/>
                <a:cs typeface="Arial"/>
              </a:rPr>
              <a:t>2</a:t>
            </a:r>
            <a:r>
              <a:rPr lang="en-GB" sz="1400" dirty="0" smtClean="0">
                <a:latin typeface="Arial"/>
                <a:cs typeface="Arial"/>
              </a:rPr>
              <a:t>-producing cyanobacteria. </a:t>
            </a:r>
            <a:endParaRPr lang="en-US" sz="1400" dirty="0">
              <a:latin typeface="Arial"/>
              <a:cs typeface="Arial"/>
            </a:endParaRPr>
          </a:p>
        </p:txBody>
      </p:sp>
      <p:sp>
        <p:nvSpPr>
          <p:cNvPr id="5" name="TextBox 4"/>
          <p:cNvSpPr txBox="1"/>
          <p:nvPr/>
        </p:nvSpPr>
        <p:spPr>
          <a:xfrm>
            <a:off x="0" y="569893"/>
            <a:ext cx="9144000" cy="954107"/>
          </a:xfrm>
          <a:prstGeom prst="rect">
            <a:avLst/>
          </a:prstGeom>
          <a:noFill/>
        </p:spPr>
        <p:txBody>
          <a:bodyPr wrap="square" rtlCol="0">
            <a:spAutoFit/>
          </a:bodyPr>
          <a:lstStyle/>
          <a:p>
            <a:pPr algn="ctr"/>
            <a:r>
              <a:rPr lang="en-US" sz="2800" b="1" dirty="0" smtClean="0">
                <a:solidFill>
                  <a:srgbClr val="00FA02"/>
                </a:solidFill>
                <a:effectLst>
                  <a:outerShdw blurRad="50800" dist="38100" dir="2160000" algn="tl" rotWithShape="0">
                    <a:srgbClr val="000000"/>
                  </a:outerShdw>
                </a:effectLst>
                <a:latin typeface="Arial"/>
                <a:cs typeface="Arial"/>
              </a:rPr>
              <a:t>Reconciling Our Model With Trends in BIF Cr Content</a:t>
            </a:r>
            <a:endParaRPr lang="en-US" sz="2800" b="1" dirty="0">
              <a:solidFill>
                <a:srgbClr val="00FA02"/>
              </a:solidFill>
              <a:effectLst>
                <a:outerShdw blurRad="50800" dist="38100" dir="2160000" algn="tl" rotWithShape="0">
                  <a:srgbClr val="000000"/>
                </a:outerShdw>
              </a:effectLst>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1-IMG_2817a.jpg"/>
          <p:cNvPicPr>
            <a:picLocks noChangeAspect="1"/>
          </p:cNvPicPr>
          <p:nvPr/>
        </p:nvPicPr>
        <p:blipFill>
          <a:blip r:embed="rId2"/>
          <a:srcRect b="6667"/>
          <a:stretch>
            <a:fillRect/>
          </a:stretch>
        </p:blipFill>
        <p:spPr>
          <a:xfrm>
            <a:off x="0" y="0"/>
            <a:ext cx="9144000" cy="6858000"/>
          </a:xfrm>
          <a:prstGeom prst="rect">
            <a:avLst/>
          </a:prstGeom>
        </p:spPr>
      </p:pic>
      <p:sp>
        <p:nvSpPr>
          <p:cNvPr id="5" name="Text Box 9"/>
          <p:cNvSpPr txBox="1">
            <a:spLocks noChangeArrowheads="1"/>
          </p:cNvSpPr>
          <p:nvPr/>
        </p:nvSpPr>
        <p:spPr bwMode="auto">
          <a:xfrm>
            <a:off x="0" y="152400"/>
            <a:ext cx="9143999" cy="646331"/>
          </a:xfrm>
          <a:prstGeom prst="rect">
            <a:avLst/>
          </a:prstGeom>
          <a:noFill/>
          <a:ln w="9525">
            <a:noFill/>
            <a:miter lim="800000"/>
            <a:headEnd/>
            <a:tailEnd/>
          </a:ln>
          <a:effectLst>
            <a:outerShdw blurRad="50800" dist="38100" dir="2700000">
              <a:schemeClr val="tx1"/>
            </a:outerShdw>
          </a:effectLst>
        </p:spPr>
        <p:txBody>
          <a:bodyPr wrap="square">
            <a:spAutoFit/>
          </a:bodyPr>
          <a:lstStyle/>
          <a:p>
            <a:pPr algn="ctr" defTabSz="457200">
              <a:spcBef>
                <a:spcPts val="0"/>
              </a:spcBef>
              <a:defRPr/>
            </a:pPr>
            <a:r>
              <a:rPr lang="en-US" sz="3600" b="1" dirty="0" smtClean="0">
                <a:solidFill>
                  <a:srgbClr val="FFFF00"/>
                </a:solidFill>
                <a:effectLst>
                  <a:glow rad="63500">
                    <a:schemeClr val="accent4">
                      <a:satMod val="175000"/>
                      <a:alpha val="40000"/>
                    </a:schemeClr>
                  </a:glow>
                </a:effectLst>
                <a:latin typeface="Arial"/>
                <a:ea typeface="ＭＳ Ｐゴシック" charset="-128"/>
                <a:cs typeface="Arial"/>
              </a:rPr>
              <a:t>Implications</a:t>
            </a:r>
            <a:endParaRPr lang="en-US" sz="3600" b="1" dirty="0">
              <a:solidFill>
                <a:srgbClr val="FFFF00"/>
              </a:solidFill>
              <a:effectLst>
                <a:glow rad="63500">
                  <a:schemeClr val="accent4">
                    <a:satMod val="175000"/>
                    <a:alpha val="40000"/>
                  </a:schemeClr>
                </a:glow>
              </a:effectLst>
              <a:latin typeface="Arial"/>
              <a:ea typeface="ＭＳ Ｐゴシック" charset="-128"/>
              <a:cs typeface="Arial"/>
            </a:endParaRPr>
          </a:p>
        </p:txBody>
      </p:sp>
      <p:sp>
        <p:nvSpPr>
          <p:cNvPr id="6" name="Text Box 4"/>
          <p:cNvSpPr txBox="1">
            <a:spLocks noChangeArrowheads="1"/>
          </p:cNvSpPr>
          <p:nvPr/>
        </p:nvSpPr>
        <p:spPr bwMode="auto">
          <a:xfrm>
            <a:off x="228600" y="2286000"/>
            <a:ext cx="8763000" cy="4401205"/>
          </a:xfrm>
          <a:prstGeom prst="rect">
            <a:avLst/>
          </a:prstGeom>
          <a:noFill/>
          <a:ln>
            <a:noFill/>
          </a:ln>
          <a:effectLst>
            <a:outerShdw blurRad="50800" dist="38100" dir="270000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37931725" indent="-37474525" eaLnBrk="0" hangingPunct="0">
              <a:defRPr sz="2400">
                <a:solidFill>
                  <a:schemeClr val="tx1"/>
                </a:solidFill>
                <a:latin typeface="Times New Roman" charset="0"/>
                <a:ea typeface="ＭＳ Ｐゴシック" charset="0"/>
              </a:defRPr>
            </a:lvl2pPr>
            <a:lvl3pPr eaLnBrk="0" hangingPunct="0">
              <a:defRPr sz="2400">
                <a:solidFill>
                  <a:schemeClr val="tx1"/>
                </a:solidFill>
                <a:latin typeface="Times New Roman" charset="0"/>
                <a:ea typeface="ＭＳ Ｐゴシック" charset="0"/>
              </a:defRPr>
            </a:lvl3pPr>
            <a:lvl4pPr eaLnBrk="0" hangingPunct="0">
              <a:defRPr sz="2400">
                <a:solidFill>
                  <a:schemeClr val="tx1"/>
                </a:solidFill>
                <a:latin typeface="Times New Roman" charset="0"/>
                <a:ea typeface="ＭＳ Ｐゴシック" charset="0"/>
              </a:defRPr>
            </a:lvl4pPr>
            <a:lvl5pPr eaLnBrk="0" hangingPunct="0">
              <a:defRPr sz="2400">
                <a:solidFill>
                  <a:schemeClr val="tx1"/>
                </a:solidFill>
                <a:latin typeface="Times New Roman" charset="0"/>
                <a:ea typeface="ＭＳ Ｐゴシック" charset="0"/>
              </a:defRPr>
            </a:lvl5pPr>
            <a:lvl6pPr marL="457200" eaLnBrk="0" fontAlgn="base" hangingPunct="0">
              <a:spcBef>
                <a:spcPct val="0"/>
              </a:spcBef>
              <a:spcAft>
                <a:spcPct val="0"/>
              </a:spcAft>
              <a:defRPr sz="2400">
                <a:solidFill>
                  <a:schemeClr val="tx1"/>
                </a:solidFill>
                <a:latin typeface="Times New Roman" charset="0"/>
                <a:ea typeface="ＭＳ Ｐゴシック" charset="0"/>
              </a:defRPr>
            </a:lvl6pPr>
            <a:lvl7pPr marL="914400" eaLnBrk="0" fontAlgn="base" hangingPunct="0">
              <a:spcBef>
                <a:spcPct val="0"/>
              </a:spcBef>
              <a:spcAft>
                <a:spcPct val="0"/>
              </a:spcAft>
              <a:defRPr sz="2400">
                <a:solidFill>
                  <a:schemeClr val="tx1"/>
                </a:solidFill>
                <a:latin typeface="Times New Roman" charset="0"/>
                <a:ea typeface="ＭＳ Ｐゴシック" charset="0"/>
              </a:defRPr>
            </a:lvl7pPr>
            <a:lvl8pPr marL="1371600" eaLnBrk="0" fontAlgn="base" hangingPunct="0">
              <a:spcBef>
                <a:spcPct val="0"/>
              </a:spcBef>
              <a:spcAft>
                <a:spcPct val="0"/>
              </a:spcAft>
              <a:defRPr sz="2400">
                <a:solidFill>
                  <a:schemeClr val="tx1"/>
                </a:solidFill>
                <a:latin typeface="Times New Roman" charset="0"/>
                <a:ea typeface="ＭＳ Ｐゴシック" charset="0"/>
              </a:defRPr>
            </a:lvl8pPr>
            <a:lvl9pPr marL="1828800" eaLnBrk="0" fontAlgn="base" hangingPunct="0">
              <a:spcBef>
                <a:spcPct val="0"/>
              </a:spcBef>
              <a:spcAft>
                <a:spcPct val="0"/>
              </a:spcAft>
              <a:defRPr sz="2400">
                <a:solidFill>
                  <a:schemeClr val="tx1"/>
                </a:solidFill>
                <a:latin typeface="Times New Roman" charset="0"/>
                <a:ea typeface="ＭＳ Ｐゴシック" charset="0"/>
              </a:defRPr>
            </a:lvl9pPr>
          </a:lstStyle>
          <a:p>
            <a:pPr algn="ctr"/>
            <a:r>
              <a:rPr lang="en-GB" sz="2000" b="1" dirty="0" smtClean="0">
                <a:solidFill>
                  <a:srgbClr val="FFFF00"/>
                </a:solidFill>
                <a:effectLst>
                  <a:glow rad="63500">
                    <a:schemeClr val="accent2">
                      <a:satMod val="175000"/>
                      <a:alpha val="40000"/>
                    </a:schemeClr>
                  </a:glow>
                </a:effectLst>
                <a:latin typeface="Arial"/>
                <a:cs typeface="Arial"/>
              </a:rPr>
              <a:t>If we accept that cyanobacteria evolved before 3.0 Ga, then the time lag between O</a:t>
            </a:r>
            <a:r>
              <a:rPr lang="en-GB" sz="2000" b="1" baseline="-25000" dirty="0" smtClean="0">
                <a:solidFill>
                  <a:srgbClr val="FFFF00"/>
                </a:solidFill>
                <a:effectLst>
                  <a:glow rad="63500">
                    <a:schemeClr val="accent2">
                      <a:satMod val="175000"/>
                      <a:alpha val="40000"/>
                    </a:schemeClr>
                  </a:glow>
                </a:effectLst>
                <a:latin typeface="Arial"/>
                <a:cs typeface="Arial"/>
              </a:rPr>
              <a:t>2</a:t>
            </a:r>
            <a:r>
              <a:rPr lang="en-GB" sz="2000" b="1" dirty="0" smtClean="0">
                <a:solidFill>
                  <a:srgbClr val="FFFF00"/>
                </a:solidFill>
                <a:effectLst>
                  <a:glow rad="63500">
                    <a:schemeClr val="accent2">
                      <a:satMod val="175000"/>
                      <a:alpha val="40000"/>
                    </a:schemeClr>
                  </a:glow>
                </a:effectLst>
                <a:latin typeface="Arial"/>
                <a:cs typeface="Arial"/>
              </a:rPr>
              <a:t> generation and O</a:t>
            </a:r>
            <a:r>
              <a:rPr lang="en-GB" sz="2000" b="1" baseline="-25000" dirty="0" smtClean="0">
                <a:solidFill>
                  <a:srgbClr val="FFFF00"/>
                </a:solidFill>
                <a:effectLst>
                  <a:glow rad="63500">
                    <a:schemeClr val="accent2">
                      <a:satMod val="175000"/>
                      <a:alpha val="40000"/>
                    </a:schemeClr>
                  </a:glow>
                </a:effectLst>
                <a:latin typeface="Arial"/>
                <a:cs typeface="Arial"/>
              </a:rPr>
              <a:t>2</a:t>
            </a:r>
            <a:r>
              <a:rPr lang="en-GB" sz="2000" b="1" dirty="0" smtClean="0">
                <a:solidFill>
                  <a:srgbClr val="FFFF00"/>
                </a:solidFill>
                <a:effectLst>
                  <a:glow rad="63500">
                    <a:schemeClr val="accent2">
                      <a:satMod val="175000"/>
                      <a:alpha val="40000"/>
                    </a:schemeClr>
                  </a:glow>
                </a:effectLst>
                <a:latin typeface="Arial"/>
                <a:cs typeface="Arial"/>
              </a:rPr>
              <a:t> accumulation in the atmosphere (i.e., the GOE) can be ascribed to two processes: </a:t>
            </a:r>
          </a:p>
          <a:p>
            <a:pPr algn="ctr"/>
            <a:endParaRPr lang="en-GB" sz="2000" b="1" dirty="0" smtClean="0">
              <a:solidFill>
                <a:srgbClr val="FFFF00"/>
              </a:solidFill>
              <a:effectLst>
                <a:glow rad="63500">
                  <a:schemeClr val="accent2">
                    <a:satMod val="175000"/>
                    <a:alpha val="40000"/>
                  </a:schemeClr>
                </a:glow>
              </a:effectLst>
              <a:latin typeface="Arial"/>
              <a:cs typeface="Arial"/>
            </a:endParaRPr>
          </a:p>
          <a:p>
            <a:pPr marL="514350" indent="-514350" algn="ctr">
              <a:buAutoNum type="romanLcParenBoth"/>
            </a:pPr>
            <a:r>
              <a:rPr lang="en-GB" sz="2000" b="1" dirty="0" smtClean="0">
                <a:solidFill>
                  <a:srgbClr val="FFFF00"/>
                </a:solidFill>
                <a:effectLst>
                  <a:glow rad="63500">
                    <a:schemeClr val="accent2">
                      <a:satMod val="175000"/>
                      <a:alpha val="40000"/>
                    </a:schemeClr>
                  </a:glow>
                </a:effectLst>
                <a:latin typeface="Arial"/>
                <a:cs typeface="Arial"/>
              </a:rPr>
              <a:t>the cyanobacteria in the Archean were nutrient starved and thus never produced enough O</a:t>
            </a:r>
            <a:r>
              <a:rPr lang="en-GB" sz="2000" b="1" baseline="-25000" dirty="0" smtClean="0">
                <a:solidFill>
                  <a:srgbClr val="FFFF00"/>
                </a:solidFill>
                <a:effectLst>
                  <a:glow rad="63500">
                    <a:schemeClr val="accent2">
                      <a:satMod val="175000"/>
                      <a:alpha val="40000"/>
                    </a:schemeClr>
                  </a:glow>
                </a:effectLst>
                <a:latin typeface="Arial"/>
                <a:cs typeface="Arial"/>
              </a:rPr>
              <a:t>2</a:t>
            </a:r>
            <a:r>
              <a:rPr lang="en-GB" sz="2000" b="1" dirty="0" smtClean="0">
                <a:solidFill>
                  <a:srgbClr val="FFFF00"/>
                </a:solidFill>
                <a:effectLst>
                  <a:glow rad="63500">
                    <a:schemeClr val="accent2">
                      <a:satMod val="175000"/>
                      <a:alpha val="40000"/>
                    </a:schemeClr>
                  </a:glow>
                </a:effectLst>
                <a:latin typeface="Arial"/>
                <a:cs typeface="Arial"/>
              </a:rPr>
              <a:t> (e.g., P, Mo limitation), or </a:t>
            </a:r>
          </a:p>
          <a:p>
            <a:pPr marL="514350" indent="-514350" algn="ctr">
              <a:buAutoNum type="romanLcParenBoth"/>
            </a:pPr>
            <a:endParaRPr lang="en-GB" sz="2000" b="1" dirty="0" smtClean="0">
              <a:solidFill>
                <a:srgbClr val="FFFF00"/>
              </a:solidFill>
              <a:effectLst>
                <a:glow rad="63500">
                  <a:schemeClr val="accent2">
                    <a:satMod val="175000"/>
                    <a:alpha val="40000"/>
                  </a:schemeClr>
                </a:glow>
              </a:effectLst>
              <a:latin typeface="Arial"/>
              <a:cs typeface="Arial"/>
            </a:endParaRPr>
          </a:p>
          <a:p>
            <a:pPr marL="514350" indent="-514350" algn="ctr">
              <a:buAutoNum type="romanLcParenBoth"/>
            </a:pPr>
            <a:r>
              <a:rPr lang="en-GB" sz="2000" b="1" smtClean="0">
                <a:solidFill>
                  <a:srgbClr val="FFFF00"/>
                </a:solidFill>
                <a:effectLst>
                  <a:glow rad="63500">
                    <a:schemeClr val="accent2">
                      <a:satMod val="175000"/>
                      <a:alpha val="40000"/>
                    </a:schemeClr>
                  </a:glow>
                </a:effectLst>
                <a:latin typeface="Arial"/>
                <a:cs typeface="Arial"/>
              </a:rPr>
              <a:t>that </a:t>
            </a:r>
            <a:r>
              <a:rPr lang="en-GB" sz="2000" b="1" dirty="0" smtClean="0">
                <a:solidFill>
                  <a:srgbClr val="FFFF00"/>
                </a:solidFill>
                <a:effectLst>
                  <a:glow rad="63500">
                    <a:schemeClr val="accent2">
                      <a:satMod val="175000"/>
                      <a:alpha val="40000"/>
                    </a:schemeClr>
                  </a:glow>
                </a:effectLst>
                <a:latin typeface="Arial"/>
                <a:cs typeface="Arial"/>
              </a:rPr>
              <a:t>there were so many reductants available, that it simply took hundreds of millions of years to accumulate atmospheric O</a:t>
            </a:r>
            <a:r>
              <a:rPr lang="en-GB" sz="2000" b="1" baseline="-25000" dirty="0" smtClean="0">
                <a:solidFill>
                  <a:srgbClr val="FFFF00"/>
                </a:solidFill>
                <a:effectLst>
                  <a:glow rad="63500">
                    <a:schemeClr val="accent2">
                      <a:satMod val="175000"/>
                      <a:alpha val="40000"/>
                    </a:schemeClr>
                  </a:glow>
                </a:effectLst>
                <a:latin typeface="Arial"/>
                <a:cs typeface="Arial"/>
              </a:rPr>
              <a:t>2</a:t>
            </a:r>
            <a:r>
              <a:rPr lang="en-GB" sz="2000" b="1" dirty="0" smtClean="0">
                <a:solidFill>
                  <a:srgbClr val="FFFF00"/>
                </a:solidFill>
                <a:effectLst>
                  <a:glow rad="63500">
                    <a:schemeClr val="accent2">
                      <a:satMod val="175000"/>
                      <a:alpha val="40000"/>
                    </a:schemeClr>
                  </a:glow>
                </a:effectLst>
                <a:latin typeface="Arial"/>
                <a:cs typeface="Arial"/>
              </a:rPr>
              <a:t>. </a:t>
            </a:r>
          </a:p>
          <a:p>
            <a:pPr algn="ctr"/>
            <a:endParaRPr lang="en-GB" sz="2000" b="1" dirty="0" smtClean="0">
              <a:solidFill>
                <a:srgbClr val="FFFF00"/>
              </a:solidFill>
              <a:effectLst>
                <a:glow rad="63500">
                  <a:schemeClr val="accent2">
                    <a:satMod val="175000"/>
                    <a:alpha val="40000"/>
                  </a:schemeClr>
                </a:glow>
              </a:effectLst>
              <a:latin typeface="Arial"/>
              <a:cs typeface="Arial"/>
            </a:endParaRPr>
          </a:p>
          <a:p>
            <a:pPr algn="ctr"/>
            <a:endParaRPr lang="en-GB" sz="2000" b="1" dirty="0">
              <a:solidFill>
                <a:srgbClr val="FFFF00"/>
              </a:solidFill>
              <a:effectLst>
                <a:glow rad="63500">
                  <a:schemeClr val="accent2">
                    <a:satMod val="175000"/>
                    <a:alpha val="40000"/>
                  </a:schemeClr>
                </a:glow>
              </a:effectLst>
              <a:latin typeface="Arial"/>
              <a:cs typeface="Arial"/>
            </a:endParaRPr>
          </a:p>
          <a:p>
            <a:pPr algn="ctr"/>
            <a:r>
              <a:rPr lang="en-GB" sz="2000" b="1" dirty="0" smtClean="0">
                <a:solidFill>
                  <a:srgbClr val="FFFF00"/>
                </a:solidFill>
                <a:effectLst>
                  <a:glow rad="63500">
                    <a:schemeClr val="accent2">
                      <a:satMod val="175000"/>
                      <a:alpha val="40000"/>
                    </a:schemeClr>
                  </a:glow>
                </a:effectLst>
                <a:latin typeface="Arial"/>
                <a:cs typeface="Arial"/>
              </a:rPr>
              <a:t>We add a 3</a:t>
            </a:r>
            <a:r>
              <a:rPr lang="en-GB" sz="2000" b="1" baseline="30000" dirty="0" smtClean="0">
                <a:solidFill>
                  <a:srgbClr val="FFFF00"/>
                </a:solidFill>
                <a:effectLst>
                  <a:glow rad="63500">
                    <a:schemeClr val="accent2">
                      <a:satMod val="175000"/>
                      <a:alpha val="40000"/>
                    </a:schemeClr>
                  </a:glow>
                </a:effectLst>
                <a:latin typeface="Arial"/>
                <a:cs typeface="Arial"/>
              </a:rPr>
              <a:t>rd</a:t>
            </a:r>
            <a:r>
              <a:rPr lang="en-GB" sz="2000" b="1" dirty="0" smtClean="0">
                <a:solidFill>
                  <a:srgbClr val="FFFF00"/>
                </a:solidFill>
                <a:effectLst>
                  <a:glow rad="63500">
                    <a:schemeClr val="accent2">
                      <a:satMod val="175000"/>
                      <a:alpha val="40000"/>
                    </a:schemeClr>
                  </a:glow>
                </a:effectLst>
                <a:latin typeface="Arial"/>
                <a:cs typeface="Arial"/>
              </a:rPr>
              <a:t> possibility, that the influence on global oxygenation by terrestrial cyanobacteria may have been limited by exposed continental surface area.</a:t>
            </a:r>
            <a:endParaRPr lang="en-US" sz="2000" b="1" dirty="0">
              <a:solidFill>
                <a:srgbClr val="FFFF00"/>
              </a:solidFill>
              <a:effectLst>
                <a:glow rad="63500">
                  <a:schemeClr val="accent2">
                    <a:satMod val="175000"/>
                    <a:alpha val="40000"/>
                  </a:schemeClr>
                </a:glow>
              </a:effectLst>
              <a:latin typeface="Arial"/>
              <a:cs typeface="Arial"/>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55461</TotalTime>
  <Words>1587</Words>
  <Application>Microsoft Macintosh PowerPoint</Application>
  <PresentationFormat>On-screen Show (4:3)</PresentationFormat>
  <Paragraphs>78</Paragraphs>
  <Slides>17</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Default Design</vt:lpstr>
      <vt:lpstr>CorelDRAW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Earth and Atmospheric Science</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kurtk</dc:creator>
  <cp:keywords/>
  <dc:description/>
  <cp:lastModifiedBy>Kurt Konhauser</cp:lastModifiedBy>
  <cp:revision>594</cp:revision>
  <dcterms:created xsi:type="dcterms:W3CDTF">2014-10-18T00:20:59Z</dcterms:created>
  <dcterms:modified xsi:type="dcterms:W3CDTF">2014-10-21T23:09:39Z</dcterms:modified>
  <cp:category/>
</cp:coreProperties>
</file>