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189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162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78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763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60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838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963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2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5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264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F0C0AC-766A-4458-9573-5981EDF7D5BC}" type="datetimeFigureOut">
              <a:rPr lang="en-US" smtClean="0"/>
              <a:t>10/18/2014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3B696-A3DD-4A5B-8CD6-AD58885A4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66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michael@earth2class.org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rth2class.org/sit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xtgenscience.org/next-generation-science-standards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joidesresolution.org/node/3521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mailto:michael@earth2class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4487"/>
            <a:ext cx="7772400" cy="1470025"/>
          </a:xfrm>
        </p:spPr>
        <p:txBody>
          <a:bodyPr>
            <a:normAutofit fontScale="90000"/>
          </a:bodyPr>
          <a:lstStyle/>
          <a:p>
            <a:pPr algn="r"/>
            <a:r>
              <a:rPr lang="en-US" b="1" dirty="0"/>
              <a:t>PROVIDING NGSS-FOCUSED TEACHER PROFESSIONAL DEVELOPMENT THROUGH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THE EARTH2CLASS </a:t>
            </a:r>
            <a:r>
              <a:rPr lang="en-US" b="1" dirty="0"/>
              <a:t>MODEL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248400" cy="26670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</a:rPr>
              <a:t>MICHAEL J PASSOW</a:t>
            </a:r>
          </a:p>
          <a:p>
            <a:r>
              <a:rPr lang="en-US" sz="2400" dirty="0" smtClean="0">
                <a:solidFill>
                  <a:schemeClr val="tx1"/>
                </a:solidFill>
              </a:rPr>
              <a:t>Earth2Class</a:t>
            </a:r>
            <a:r>
              <a:rPr lang="en-US" sz="2400" dirty="0">
                <a:solidFill>
                  <a:schemeClr val="tx1"/>
                </a:solidFill>
              </a:rPr>
              <a:t>, Lamont-Doherty Earth </a:t>
            </a:r>
            <a:r>
              <a:rPr lang="en-US" sz="2400" dirty="0" smtClean="0">
                <a:solidFill>
                  <a:schemeClr val="tx1"/>
                </a:solidFill>
              </a:rPr>
              <a:t>Observatory,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Palisades</a:t>
            </a:r>
            <a:r>
              <a:rPr lang="en-US" sz="2400" dirty="0">
                <a:solidFill>
                  <a:schemeClr val="tx1"/>
                </a:solidFill>
              </a:rPr>
              <a:t>, NY 10964, </a:t>
            </a:r>
            <a:r>
              <a:rPr lang="en-US" sz="2400" dirty="0" smtClean="0">
                <a:solidFill>
                  <a:schemeClr val="tx1"/>
                </a:solidFill>
                <a:hlinkClick r:id="rId2"/>
              </a:rPr>
              <a:t>michael@earth2class.org</a:t>
            </a:r>
            <a:r>
              <a:rPr lang="en-US" sz="2400" dirty="0" smtClean="0">
                <a:solidFill>
                  <a:schemeClr val="tx1"/>
                </a:solidFill>
              </a:rPr>
              <a:t>  </a:t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b="1" dirty="0" smtClean="0">
                <a:solidFill>
                  <a:schemeClr val="tx1"/>
                </a:solidFill>
              </a:rPr>
              <a:t>CRISTIANA ASSUMPCAO 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Colegio </a:t>
            </a:r>
            <a:r>
              <a:rPr lang="en-US" sz="2400" dirty="0">
                <a:solidFill>
                  <a:schemeClr val="tx1"/>
                </a:solidFill>
              </a:rPr>
              <a:t>Bandeirantes, Sao Paulo, </a:t>
            </a:r>
            <a:r>
              <a:rPr lang="en-US" sz="2400" dirty="0" smtClean="0">
                <a:solidFill>
                  <a:schemeClr val="tx1"/>
                </a:solidFill>
              </a:rPr>
              <a:t>Brazil, </a:t>
            </a:r>
          </a:p>
          <a:p>
            <a:r>
              <a:rPr lang="en-US" sz="2400" b="1" dirty="0" smtClean="0">
                <a:solidFill>
                  <a:schemeClr val="tx1"/>
                </a:solidFill>
              </a:rPr>
              <a:t>FREDERICO D BAGGIO</a:t>
            </a:r>
            <a:r>
              <a:rPr lang="en-US" sz="2400" dirty="0" smtClean="0">
                <a:solidFill>
                  <a:schemeClr val="tx1"/>
                </a:solidFill>
              </a:rPr>
              <a:t/>
            </a:r>
            <a:br>
              <a:rPr lang="en-US" sz="2400" dirty="0" smtClean="0">
                <a:solidFill>
                  <a:schemeClr val="tx1"/>
                </a:solidFill>
              </a:rPr>
            </a:br>
            <a:r>
              <a:rPr lang="en-US" sz="2400" dirty="0" smtClean="0">
                <a:solidFill>
                  <a:schemeClr val="tx1"/>
                </a:solidFill>
              </a:rPr>
              <a:t>Sao Paulo, Brazil, and Miami, FL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1028" name="Picture 4" descr="Earth2Clas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54" y="1600200"/>
            <a:ext cx="20955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18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3815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dirty="0"/>
              <a:t>Impending implementation of the Next Generation Science Standards (NGSS) </a:t>
            </a:r>
            <a:r>
              <a:rPr lang="en-US" dirty="0" smtClean="0"/>
              <a:t>provides opportunities </a:t>
            </a:r>
            <a:r>
              <a:rPr lang="en-US" dirty="0"/>
              <a:t>for improvements in classroom curricula and professional development </a:t>
            </a:r>
            <a:r>
              <a:rPr lang="en-US" dirty="0" smtClean="0"/>
              <a:t>programs  </a:t>
            </a:r>
          </a:p>
          <a:p>
            <a:r>
              <a:rPr lang="en-US" dirty="0" smtClean="0"/>
              <a:t>Earth2Class </a:t>
            </a:r>
            <a:r>
              <a:rPr lang="en-US" dirty="0"/>
              <a:t>Workshops (E2C) at the Lamont-Doherty Earth Observatory of Columbia University (LDEO) provides one model for creating effective teacher training to meet the NGSS challenges</a:t>
            </a:r>
          </a:p>
        </p:txBody>
      </p:sp>
      <p:pic>
        <p:nvPicPr>
          <p:cNvPr id="1030" name="Picture 6" descr="Earth2Cla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152400"/>
            <a:ext cx="20955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1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71946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Since 1998, more than 135 workshops bringing LDEO research scientists together with classroom teachers and students from New York metropolitan area and elsewhere</a:t>
            </a:r>
          </a:p>
          <a:p>
            <a:r>
              <a:rPr lang="en-US" dirty="0" smtClean="0"/>
              <a:t>Each session provides opportunity to learn first-hand about new discoveries in the wide range of investigations conducted at LDEO</a:t>
            </a:r>
            <a:br>
              <a:rPr lang="en-US" dirty="0" smtClean="0"/>
            </a:br>
            <a:r>
              <a:rPr lang="en-US" dirty="0" smtClean="0"/>
              <a:t>     **Effective broader outreach strategy</a:t>
            </a:r>
            <a:endParaRPr lang="en-US" dirty="0"/>
          </a:p>
        </p:txBody>
      </p:sp>
      <p:pic>
        <p:nvPicPr>
          <p:cNvPr id="2052" name="Picture 4" descr="C:\Users\MJPASSOW\Pictures\e2c Jan 06\100_0631 (Small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228600"/>
            <a:ext cx="2133600" cy="1599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798" y="263570"/>
            <a:ext cx="2128571" cy="1599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 descr="C:\Users\MJPASSOW\Pictures\E2C_Oct10_GIS\PA16000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263236"/>
            <a:ext cx="2133601" cy="160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829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C:\Users\MJPASSOW\Pictures\E2C May 06\DSCF001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82863"/>
            <a:ext cx="2611437" cy="3482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MJPASSOW\Pictures\e2c_tree_rings\e2c 2005 Jan 01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400"/>
            <a:ext cx="2895600" cy="2171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MJPASSOW\Pictures\Dstreme WES &amp; E2C Hudson\100_076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960" y="2514600"/>
            <a:ext cx="2667000" cy="200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38800" y="4267200"/>
            <a:ext cx="327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Lectures, hands-on models, tours of LDEO facilities, field experiences</a:t>
            </a:r>
            <a:endParaRPr lang="en-US" sz="2800" dirty="0"/>
          </a:p>
        </p:txBody>
      </p:sp>
      <p:pic>
        <p:nvPicPr>
          <p:cNvPr id="3080" name="Picture 8" descr="C:\Users\MJPASSOW\Pictures\ISTEP canoeing\ISTEP canoeing-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5" y="4591180"/>
            <a:ext cx="2660650" cy="199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93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E2C Workshop Format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Autofit/>
          </a:bodyPr>
          <a:lstStyle/>
          <a:p>
            <a:r>
              <a:rPr lang="en-US" sz="2400" dirty="0" smtClean="0"/>
              <a:t>08:45 – 09:30</a:t>
            </a:r>
          </a:p>
          <a:p>
            <a:pPr marL="0" indent="0">
              <a:buNone/>
            </a:pPr>
            <a:r>
              <a:rPr lang="en-US" sz="2400" dirty="0" smtClean="0"/>
              <a:t> 	Arrival of Participants and General Announcements</a:t>
            </a:r>
          </a:p>
          <a:p>
            <a:r>
              <a:rPr lang="en-US" sz="2400" dirty="0" smtClean="0"/>
              <a:t>09:30 – 10:00</a:t>
            </a:r>
          </a:p>
          <a:p>
            <a:pPr marL="0" indent="0">
              <a:buNone/>
            </a:pPr>
            <a:r>
              <a:rPr lang="en-US" sz="2400" dirty="0" smtClean="0"/>
              <a:t> 	Background Information on Today's Topic</a:t>
            </a:r>
          </a:p>
          <a:p>
            <a:r>
              <a:rPr lang="en-US" sz="2400" dirty="0" smtClean="0"/>
              <a:t>10:15 – 12:00</a:t>
            </a:r>
          </a:p>
          <a:p>
            <a:pPr marL="0" indent="0">
              <a:buNone/>
            </a:pPr>
            <a:r>
              <a:rPr lang="en-US" sz="2400" dirty="0" smtClean="0"/>
              <a:t> 	Guest Scientist(s) Presentation(s)</a:t>
            </a:r>
          </a:p>
          <a:p>
            <a:r>
              <a:rPr lang="en-US" sz="2400" dirty="0" smtClean="0"/>
              <a:t>12:00 – 13:00 (noon - 1 pm)</a:t>
            </a:r>
          </a:p>
          <a:p>
            <a:pPr marL="0" indent="0">
              <a:buNone/>
            </a:pPr>
            <a:r>
              <a:rPr lang="en-US" sz="2400" dirty="0" smtClean="0"/>
              <a:t> 	Lunch with the Scientist</a:t>
            </a:r>
          </a:p>
          <a:p>
            <a:r>
              <a:rPr lang="en-US" sz="2400" dirty="0" smtClean="0"/>
              <a:t>13:00 – 15:30 (1 pm - 3:30 pm)</a:t>
            </a:r>
          </a:p>
          <a:p>
            <a:pPr marL="0" indent="0">
              <a:buNone/>
            </a:pPr>
            <a:r>
              <a:rPr lang="en-US" sz="2400" dirty="0" smtClean="0"/>
              <a:t> 	Teacher networking and curriculum development</a:t>
            </a:r>
            <a:endParaRPr lang="en-US" sz="2400" dirty="0"/>
          </a:p>
        </p:txBody>
      </p:sp>
      <p:pic>
        <p:nvPicPr>
          <p:cNvPr id="4" name="Picture 3" descr="C:\Users\MJPASSOW\Pictures\e2c_tree_rings\e2c 2005 Jan 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46764"/>
            <a:ext cx="2438400" cy="182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166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94064"/>
            <a:ext cx="8763000" cy="492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381000"/>
            <a:ext cx="746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hlinkClick r:id="rId3"/>
              </a:rPr>
              <a:t>www.earth2class.org/site</a:t>
            </a:r>
            <a:r>
              <a:rPr lang="en-US" sz="3200" dirty="0" smtClean="0"/>
              <a:t> provides access to archived versions of Workshops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43410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57200"/>
            <a:ext cx="8538567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2400" y="5410200"/>
            <a:ext cx="87671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E2C website also provides vast array of educational resources used by teachers and students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1260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Alignment with NGSS Goals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392" y="1676400"/>
            <a:ext cx="8229600" cy="4525963"/>
          </a:xfrm>
        </p:spPr>
        <p:txBody>
          <a:bodyPr/>
          <a:lstStyle/>
          <a:p>
            <a:r>
              <a:rPr lang="en-US" dirty="0" smtClean="0"/>
              <a:t>Mastery of the Disciplinary </a:t>
            </a:r>
            <a:r>
              <a:rPr lang="en-US" dirty="0"/>
              <a:t>C</a:t>
            </a:r>
            <a:r>
              <a:rPr lang="en-US" dirty="0" smtClean="0"/>
              <a:t>ore </a:t>
            </a:r>
            <a:r>
              <a:rPr lang="en-US" dirty="0"/>
              <a:t>I</a:t>
            </a:r>
            <a:r>
              <a:rPr lang="en-US" dirty="0" smtClean="0"/>
              <a:t>deas</a:t>
            </a:r>
          </a:p>
          <a:p>
            <a:r>
              <a:rPr lang="en-US" dirty="0" smtClean="0"/>
              <a:t>Science and Engineering </a:t>
            </a:r>
            <a:r>
              <a:rPr lang="en-US" dirty="0"/>
              <a:t>P</a:t>
            </a:r>
            <a:r>
              <a:rPr lang="en-US" dirty="0" smtClean="0"/>
              <a:t>ractices</a:t>
            </a:r>
          </a:p>
          <a:p>
            <a:r>
              <a:rPr lang="en-US" dirty="0" smtClean="0"/>
              <a:t>Understanding the Nature of Science</a:t>
            </a:r>
          </a:p>
          <a:p>
            <a:r>
              <a:rPr lang="en-US" dirty="0" smtClean="0"/>
              <a:t>Cross-cutting Relationships</a:t>
            </a:r>
            <a:endParaRPr lang="en-US" dirty="0"/>
          </a:p>
        </p:txBody>
      </p:sp>
      <p:pic>
        <p:nvPicPr>
          <p:cNvPr id="7172" name="Picture 4" descr="http://www.nextgenscience.org/sites/all/themes/science/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836" y="4191000"/>
            <a:ext cx="2176713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22892" y="5486400"/>
            <a:ext cx="8610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hlinkClick r:id="rId3"/>
              </a:rPr>
              <a:t>http://www.nextgenscience.org/next-generation-science-standards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0839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Mastery of the Disciplinary Core Ideas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E2C Workshop themes directly relate to NGSS Disciplinary Core Ideas, especially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ESS2A 	Earth Materials &amp;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ESS2B	Plate Tectonics &amp; Large-Scale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ESS2C	Role of water in Surface Processes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ESS2D	Weather &amp; Climate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ESS2E	Biogeology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33400" y="304800"/>
            <a:ext cx="8229600" cy="60198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ESS3A	Natural 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ESS3B	Natural Hazards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ESS3C	Human Impacts on Earth Systems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ESS3D	Global Climate Change</a:t>
            </a:r>
            <a:br>
              <a:rPr lang="en-US" dirty="0" smtClean="0"/>
            </a:b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ETS1A	Defining an Engineering Problem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ETS1B	Developing Possible Solutions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ETS1C	Optimizing the Design Solution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Also connections with Physical and Life Sciences </a:t>
            </a:r>
            <a:r>
              <a:rPr lang="en-US" dirty="0" smtClean="0"/>
              <a:t>DCIs, especially LS2 Ecosystems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13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8763000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E2C Workshops provide real-life </a:t>
            </a:r>
            <a:r>
              <a:rPr lang="en-US" sz="3600" dirty="0"/>
              <a:t>e</a:t>
            </a:r>
            <a:r>
              <a:rPr lang="en-US" sz="3600" dirty="0" smtClean="0"/>
              <a:t>xamples of Science &amp; Engineering Practices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1. Asking questions </a:t>
            </a:r>
            <a:r>
              <a:rPr lang="en-US" dirty="0" smtClean="0"/>
              <a:t>and </a:t>
            </a:r>
            <a:r>
              <a:rPr lang="en-US" dirty="0" smtClean="0"/>
              <a:t>defining </a:t>
            </a:r>
            <a:r>
              <a:rPr lang="en-US" dirty="0" smtClean="0"/>
              <a:t>problems</a:t>
            </a:r>
            <a:endParaRPr lang="en-US" dirty="0" smtClean="0"/>
          </a:p>
          <a:p>
            <a:r>
              <a:rPr lang="en-US" dirty="0" smtClean="0"/>
              <a:t>2. Developing and using models</a:t>
            </a:r>
          </a:p>
          <a:p>
            <a:r>
              <a:rPr lang="en-US" dirty="0" smtClean="0"/>
              <a:t>3. Planning and carrying out investigations</a:t>
            </a:r>
          </a:p>
          <a:p>
            <a:r>
              <a:rPr lang="en-US" dirty="0" smtClean="0"/>
              <a:t>4. Analyzing and interpreting data</a:t>
            </a:r>
          </a:p>
          <a:p>
            <a:r>
              <a:rPr lang="en-US" dirty="0" smtClean="0"/>
              <a:t>5. Using mathematics and computational thinking</a:t>
            </a:r>
          </a:p>
          <a:p>
            <a:r>
              <a:rPr lang="en-US" dirty="0" smtClean="0"/>
              <a:t>6. Constructing explanations </a:t>
            </a:r>
            <a:r>
              <a:rPr lang="en-US" dirty="0" smtClean="0"/>
              <a:t>and </a:t>
            </a:r>
            <a:r>
              <a:rPr lang="en-US" dirty="0" smtClean="0"/>
              <a:t>designing solutions </a:t>
            </a:r>
            <a:endParaRPr lang="en-US" dirty="0" smtClean="0"/>
          </a:p>
          <a:p>
            <a:r>
              <a:rPr lang="en-US" dirty="0" smtClean="0"/>
              <a:t>7</a:t>
            </a:r>
            <a:r>
              <a:rPr lang="en-US" dirty="0" smtClean="0"/>
              <a:t>. Engaging in argument from evidence</a:t>
            </a:r>
          </a:p>
          <a:p>
            <a:r>
              <a:rPr lang="en-US" dirty="0" smtClean="0"/>
              <a:t>8. Obtaining, evaluating, and communicating 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28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Topics promote </a:t>
            </a:r>
            <a:r>
              <a:rPr lang="en-US" sz="3600" dirty="0"/>
              <a:t>m</a:t>
            </a:r>
            <a:r>
              <a:rPr lang="en-US" sz="3600" dirty="0" smtClean="0"/>
              <a:t>astery of Cross-Cutting Relationships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153400" cy="5105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Patterns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Cause and effect: mechanism and explanation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Scale, proportion, and quantity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Systems and system models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Energy and Matter: Flow, cycles, and conservation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Structure and function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Stability and change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124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E2C promotes understanding of the </a:t>
            </a:r>
            <a:br>
              <a:rPr lang="en-US" sz="3600" dirty="0" smtClean="0"/>
            </a:br>
            <a:r>
              <a:rPr lang="en-US" sz="3600" dirty="0" smtClean="0"/>
              <a:t>Nature of Science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Variety </a:t>
            </a:r>
            <a:r>
              <a:rPr lang="en-US" dirty="0" smtClean="0"/>
              <a:t>of Methods</a:t>
            </a:r>
          </a:p>
          <a:p>
            <a:r>
              <a:rPr lang="en-US" dirty="0" smtClean="0"/>
              <a:t>Based </a:t>
            </a:r>
            <a:r>
              <a:rPr lang="en-US" dirty="0" smtClean="0"/>
              <a:t>on Empirical Evidence</a:t>
            </a:r>
          </a:p>
          <a:p>
            <a:r>
              <a:rPr lang="en-US" dirty="0" smtClean="0"/>
              <a:t>Open </a:t>
            </a:r>
            <a:r>
              <a:rPr lang="en-US" dirty="0" smtClean="0"/>
              <a:t>to Revision in Light of New Evidence</a:t>
            </a:r>
          </a:p>
          <a:p>
            <a:r>
              <a:rPr lang="en-US" dirty="0" smtClean="0"/>
              <a:t>Models</a:t>
            </a:r>
            <a:r>
              <a:rPr lang="en-US" dirty="0" smtClean="0"/>
              <a:t>, Laws, Mechanisms, and Theories Explain Natural Phenomena</a:t>
            </a:r>
          </a:p>
          <a:p>
            <a:r>
              <a:rPr lang="en-US" dirty="0" smtClean="0"/>
              <a:t>Way </a:t>
            </a:r>
            <a:r>
              <a:rPr lang="en-US" dirty="0" smtClean="0"/>
              <a:t>of Knowing</a:t>
            </a:r>
          </a:p>
          <a:p>
            <a:r>
              <a:rPr lang="en-US" dirty="0" smtClean="0"/>
              <a:t>Assumes </a:t>
            </a:r>
            <a:r>
              <a:rPr lang="en-US" dirty="0" smtClean="0"/>
              <a:t>an Order and Consistency in Natural Systems</a:t>
            </a:r>
          </a:p>
          <a:p>
            <a:r>
              <a:rPr lang="en-US" dirty="0" smtClean="0"/>
              <a:t>Human </a:t>
            </a:r>
            <a:r>
              <a:rPr lang="en-US" dirty="0" smtClean="0"/>
              <a:t>Endeavor</a:t>
            </a:r>
          </a:p>
          <a:p>
            <a:r>
              <a:rPr lang="en-US" dirty="0" smtClean="0"/>
              <a:t>Addresses </a:t>
            </a:r>
            <a:r>
              <a:rPr lang="en-US" dirty="0" smtClean="0"/>
              <a:t>Questions About the Natural and Material World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0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Learning about cutting-edge research multiples interest – “ownership”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Taro Takahashi sharing ocean acidification research (Nov 2013)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Teachers and students learn about background for research exploration, methods used, problems arising and overcome, and significance in future world conditions</a:t>
            </a:r>
            <a:endParaRPr lang="en-US" dirty="0"/>
          </a:p>
        </p:txBody>
      </p:sp>
      <p:pic>
        <p:nvPicPr>
          <p:cNvPr id="8194" name="Picture 2" descr="C:\Users\MJPASSOW\Pictures\Taro_Takahashi_Nov13_E2C\P10100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09700"/>
            <a:ext cx="41656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3749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“Reality of Scientific Research”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00200"/>
            <a:ext cx="4267200" cy="4525963"/>
          </a:xfrm>
        </p:spPr>
        <p:txBody>
          <a:bodyPr>
            <a:noAutofit/>
          </a:bodyPr>
          <a:lstStyle/>
          <a:p>
            <a:r>
              <a:rPr lang="en-US" sz="3200" dirty="0" smtClean="0"/>
              <a:t>Visit to labs and other facilities foster greater understanding of how scientists conduct investigations—much more than usual experiences in class “investigations”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Joaquim Goes explains phytoplankton lab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981200"/>
            <a:ext cx="3584575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75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25875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E2C-created curricular materials</a:t>
            </a:r>
            <a:endParaRPr lang="en-US" sz="3600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143000"/>
            <a:ext cx="8591550" cy="483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923209" y="6248400"/>
            <a:ext cx="51013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hlinkClick r:id="rId3"/>
              </a:rPr>
              <a:t>http://joidesresolution.org/node/3521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22789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9" y="-22860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1981200"/>
            <a:ext cx="320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Enhancing English Language Arts skills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089574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11150" cy="73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1752600"/>
            <a:ext cx="3429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Solving engineering design problems through creating scale models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79359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“Keys to Success for an E2C Approach”</a:t>
            </a:r>
            <a:endParaRPr lang="en-US" sz="36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Cooperation between research scientists and the education + science-based organizer</a:t>
            </a:r>
          </a:p>
          <a:p>
            <a:r>
              <a:rPr lang="en-US" dirty="0" smtClean="0"/>
              <a:t>Availability of suitable venues for lectures, hands-on activities, field experiences, etc.</a:t>
            </a:r>
          </a:p>
          <a:p>
            <a:r>
              <a:rPr lang="en-US" dirty="0" smtClean="0"/>
              <a:t>Affordable – registration fees, grant support</a:t>
            </a:r>
          </a:p>
          <a:p>
            <a:r>
              <a:rPr lang="en-US" dirty="0" smtClean="0"/>
              <a:t>Professional development certification</a:t>
            </a:r>
          </a:p>
          <a:p>
            <a:r>
              <a:rPr lang="en-US" dirty="0" smtClean="0"/>
              <a:t>Accessibility to others through website</a:t>
            </a:r>
          </a:p>
          <a:p>
            <a:r>
              <a:rPr lang="en-US" dirty="0" smtClean="0"/>
              <a:t>Eventually, “reputation” for quality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059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Coming Next?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E2C Workshops will continue </a:t>
            </a:r>
            <a:r>
              <a:rPr lang="en-US" dirty="0" smtClean="0"/>
              <a:t>in </a:t>
            </a:r>
            <a:r>
              <a:rPr lang="en-US" dirty="0" smtClean="0"/>
              <a:t>foreseeable future</a:t>
            </a:r>
          </a:p>
          <a:p>
            <a:r>
              <a:rPr lang="en-US" dirty="0" smtClean="0"/>
              <a:t>E2C website will expand to include more NGSS resources for educators seeking to implement NGSS-based programs in their districts</a:t>
            </a:r>
          </a:p>
          <a:p>
            <a:r>
              <a:rPr lang="en-US" dirty="0" smtClean="0"/>
              <a:t>This strategy can be applied in other settings, with appropriate modifications</a:t>
            </a:r>
          </a:p>
          <a:p>
            <a:r>
              <a:rPr lang="en-US" dirty="0" smtClean="0"/>
              <a:t>Available to consult with those interested</a:t>
            </a:r>
            <a:br>
              <a:rPr lang="en-US" dirty="0" smtClean="0"/>
            </a:br>
            <a:r>
              <a:rPr lang="en-US" dirty="0" smtClean="0"/>
              <a:t>                   </a:t>
            </a:r>
            <a:r>
              <a:rPr lang="en-US" dirty="0" smtClean="0">
                <a:hlinkClick r:id="rId2"/>
              </a:rPr>
              <a:t>michael@earth2class.org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60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530</Words>
  <Application>Microsoft Office PowerPoint</Application>
  <PresentationFormat>On-screen Show (4:3)</PresentationFormat>
  <Paragraphs>106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PROVIDING NGSS-FOCUSED TEACHER PROFESSIONAL DEVELOPMENT THROUGH  THE EARTH2CLASS MODEL </vt:lpstr>
      <vt:lpstr>PowerPoint Presentation</vt:lpstr>
      <vt:lpstr>PowerPoint Presentation</vt:lpstr>
      <vt:lpstr>PowerPoint Presentation</vt:lpstr>
      <vt:lpstr>E2C Workshop Format</vt:lpstr>
      <vt:lpstr>PowerPoint Presentation</vt:lpstr>
      <vt:lpstr>PowerPoint Presentation</vt:lpstr>
      <vt:lpstr>Alignment with NGSS Goals</vt:lpstr>
      <vt:lpstr>Mastery of the Disciplinary Core Ideas</vt:lpstr>
      <vt:lpstr>PowerPoint Presentation</vt:lpstr>
      <vt:lpstr>E2C Workshops provide real-life examples of Science &amp; Engineering Practices</vt:lpstr>
      <vt:lpstr>Topics promote mastery of Cross-Cutting Relationships </vt:lpstr>
      <vt:lpstr>E2C promotes understanding of the  Nature of Science</vt:lpstr>
      <vt:lpstr>Learning about cutting-edge research multiples interest – “ownership”</vt:lpstr>
      <vt:lpstr>“Reality of Scientific Research”</vt:lpstr>
      <vt:lpstr>E2C-created curricular materials</vt:lpstr>
      <vt:lpstr>PowerPoint Presentation</vt:lpstr>
      <vt:lpstr>PowerPoint Presentation</vt:lpstr>
      <vt:lpstr>“Keys to Success for an E2C Approach”</vt:lpstr>
      <vt:lpstr>What’s Coming Next?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MJPASSOW</dc:creator>
  <cp:lastModifiedBy>MJPASSOW</cp:lastModifiedBy>
  <cp:revision>36</cp:revision>
  <dcterms:created xsi:type="dcterms:W3CDTF">2014-10-01T13:23:41Z</dcterms:created>
  <dcterms:modified xsi:type="dcterms:W3CDTF">2014-10-18T10:53:33Z</dcterms:modified>
</cp:coreProperties>
</file>