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22"/>
  </p:handoutMasterIdLst>
  <p:sldIdLst>
    <p:sldId id="256" r:id="rId3"/>
    <p:sldId id="257" r:id="rId4"/>
    <p:sldId id="258" r:id="rId5"/>
    <p:sldId id="275" r:id="rId6"/>
    <p:sldId id="283" r:id="rId7"/>
    <p:sldId id="259" r:id="rId8"/>
    <p:sldId id="279" r:id="rId9"/>
    <p:sldId id="284" r:id="rId10"/>
    <p:sldId id="286" r:id="rId11"/>
    <p:sldId id="288" r:id="rId12"/>
    <p:sldId id="285" r:id="rId13"/>
    <p:sldId id="289" r:id="rId14"/>
    <p:sldId id="270" r:id="rId15"/>
    <p:sldId id="266" r:id="rId16"/>
    <p:sldId id="290" r:id="rId17"/>
    <p:sldId id="291" r:id="rId18"/>
    <p:sldId id="292" r:id="rId19"/>
    <p:sldId id="293" r:id="rId20"/>
    <p:sldId id="268" r:id="rId21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30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50DF369A-1162-4D3F-8174-41823CB2B9CD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1BFBAF42-110C-48A0-8F0A-7E61524994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076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A5B7-6345-4D5A-8487-D08DA66EAE6D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AF833-EF29-4CAA-93F2-AB6F8FF03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386876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A5B7-6345-4D5A-8487-D08DA66EAE6D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AF833-EF29-4CAA-93F2-AB6F8FF03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479231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A5B7-6345-4D5A-8487-D08DA66EAE6D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AF833-EF29-4CAA-93F2-AB6F8FF03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099660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A5B7-6345-4D5A-8487-D08DA66EAE6D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AF833-EF29-4CAA-93F2-AB6F8FF03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215029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A5B7-6345-4D5A-8487-D08DA66EAE6D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AF833-EF29-4CAA-93F2-AB6F8FF03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56087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A5B7-6345-4D5A-8487-D08DA66EAE6D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AF833-EF29-4CAA-93F2-AB6F8FF03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810965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A5B7-6345-4D5A-8487-D08DA66EAE6D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AF833-EF29-4CAA-93F2-AB6F8FF03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629808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A5B7-6345-4D5A-8487-D08DA66EAE6D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AF833-EF29-4CAA-93F2-AB6F8FF03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749322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A5B7-6345-4D5A-8487-D08DA66EAE6D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AF833-EF29-4CAA-93F2-AB6F8FF03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48682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A5B7-6345-4D5A-8487-D08DA66EAE6D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AF833-EF29-4CAA-93F2-AB6F8FF03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282669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49A5B7-6345-4D5A-8487-D08DA66EAE6D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AAF833-EF29-4CAA-93F2-AB6F8FF03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743479"/>
      </p:ext>
    </p:extLst>
  </p:cSld>
  <p:clrMapOvr>
    <a:masterClrMapping/>
  </p:clrMapOvr>
  <p:transition spd="slow"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8A9C-8118-4B8F-B312-72F066081CBA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BBF2-2CCE-4A59-930C-65912773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147590"/>
      </p:ext>
    </p:extLst>
  </p:cSld>
  <p:clrMapOvr>
    <a:masterClrMapping/>
  </p:clrMapOvr>
  <p:transition spd="slow"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8A9C-8118-4B8F-B312-72F066081CBA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BBF2-2CCE-4A59-930C-65912773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177956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8A9C-8118-4B8F-B312-72F066081CBA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BBF2-2CCE-4A59-930C-65912773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13155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8A9C-8118-4B8F-B312-72F066081CBA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BBF2-2CCE-4A59-930C-65912773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638225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8A9C-8118-4B8F-B312-72F066081CBA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BBF2-2CCE-4A59-930C-65912773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574073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8A9C-8118-4B8F-B312-72F066081CBA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BBF2-2CCE-4A59-930C-65912773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073786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8A9C-8118-4B8F-B312-72F066081CBA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BBF2-2CCE-4A59-930C-65912773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54995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8A9C-8118-4B8F-B312-72F066081CBA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BBF2-2CCE-4A59-930C-65912773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17507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8A9C-8118-4B8F-B312-72F066081CBA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BBF2-2CCE-4A59-930C-65912773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657591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8A9C-8118-4B8F-B312-72F066081CBA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BBF2-2CCE-4A59-930C-65912773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7057628"/>
      </p:ext>
    </p:extLst>
  </p:cSld>
  <p:clrMapOvr>
    <a:masterClrMapping/>
  </p:clrMapOvr>
  <p:transition spd="slow">
    <p:wip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8A9C-8118-4B8F-B312-72F066081CBA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DABBF2-2CCE-4A59-930C-65912773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927457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49A5B7-6345-4D5A-8487-D08DA66EAE6D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AAF833-EF29-4CAA-93F2-AB6F8FF03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500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818A9C-8118-4B8F-B312-72F066081CBA}" type="datetimeFigureOut">
              <a:rPr lang="en-US" smtClean="0"/>
              <a:t>10/16/2014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ABBF2-2CCE-4A59-930C-659127735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783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tiff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20.jpe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9100" y="1184039"/>
            <a:ext cx="8305800" cy="1676400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chemeClr val="accent6"/>
                </a:solidFill>
              </a:rPr>
              <a:t>Accelerated Geomorphic Response to Massive Sediment Loading by the 2008–2009 Eruption of Chaitén Volcano, Chile, Followed by Rapid Recovery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2085" y="3124200"/>
            <a:ext cx="3352800" cy="2667000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sz="1800" b="1" dirty="0" smtClean="0"/>
              <a:t>T.C. Pierson, J. J. Major </a:t>
            </a:r>
          </a:p>
          <a:p>
            <a:pPr algn="l"/>
            <a:r>
              <a:rPr lang="en-US" sz="1400" i="1" dirty="0" smtClean="0"/>
              <a:t>U.S. Geological Survey       </a:t>
            </a:r>
          </a:p>
          <a:p>
            <a:pPr algn="l"/>
            <a:r>
              <a:rPr lang="en-US" sz="1800" b="1" dirty="0" smtClean="0"/>
              <a:t>Á. Amigo, D. </a:t>
            </a:r>
            <a:r>
              <a:rPr lang="en-US" sz="1800" b="1" dirty="0" err="1" smtClean="0"/>
              <a:t>Bertin</a:t>
            </a:r>
            <a:r>
              <a:rPr lang="en-US" sz="1800" b="1" dirty="0" smtClean="0"/>
              <a:t> </a:t>
            </a:r>
          </a:p>
          <a:p>
            <a:pPr algn="l"/>
            <a:r>
              <a:rPr lang="en-US" sz="1400" i="1" dirty="0" err="1" smtClean="0"/>
              <a:t>Servicio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Nacional</a:t>
            </a:r>
            <a:r>
              <a:rPr lang="en-US" sz="1400" i="1" dirty="0" smtClean="0"/>
              <a:t> de </a:t>
            </a:r>
            <a:r>
              <a:rPr lang="en-US" sz="1400" i="1" dirty="0" err="1" smtClean="0"/>
              <a:t>Geología</a:t>
            </a:r>
            <a:r>
              <a:rPr lang="en-US" sz="1400" i="1" dirty="0" smtClean="0"/>
              <a:t> y </a:t>
            </a:r>
            <a:r>
              <a:rPr lang="en-US" sz="1400" i="1" dirty="0" err="1" smtClean="0"/>
              <a:t>Minería</a:t>
            </a:r>
            <a:endParaRPr lang="en-US" sz="1400" i="1" dirty="0" smtClean="0"/>
          </a:p>
          <a:p>
            <a:pPr algn="l"/>
            <a:r>
              <a:rPr lang="en-US" sz="1800" b="1" dirty="0" smtClean="0"/>
              <a:t>A. </a:t>
            </a:r>
            <a:r>
              <a:rPr lang="en-US" sz="1800" b="1" dirty="0" err="1" smtClean="0"/>
              <a:t>Iroumé</a:t>
            </a:r>
            <a:r>
              <a:rPr lang="en-US" sz="1800" b="1" dirty="0" smtClean="0"/>
              <a:t>, H. Ulloa</a:t>
            </a:r>
            <a:endParaRPr lang="en-US" sz="1400" b="1" dirty="0" smtClean="0"/>
          </a:p>
          <a:p>
            <a:pPr algn="l"/>
            <a:r>
              <a:rPr lang="en-US" sz="1400" dirty="0"/>
              <a:t>Universidad Austral de Chile</a:t>
            </a:r>
            <a:endParaRPr lang="en-US" sz="1400" dirty="0" smtClean="0"/>
          </a:p>
          <a:p>
            <a:pPr algn="l"/>
            <a:r>
              <a:rPr lang="en-US" sz="1800" b="1" dirty="0" smtClean="0"/>
              <a:t>A. </a:t>
            </a:r>
            <a:r>
              <a:rPr lang="en-US" sz="1800" b="1" dirty="0" err="1" smtClean="0"/>
              <a:t>Andreoli</a:t>
            </a:r>
            <a:endParaRPr lang="en-US" sz="1800" b="1" dirty="0" smtClean="0"/>
          </a:p>
          <a:p>
            <a:pPr algn="l"/>
            <a:r>
              <a:rPr lang="en-US" sz="1400" dirty="0"/>
              <a:t>Universidad de Concepción</a:t>
            </a:r>
          </a:p>
          <a:p>
            <a:pPr algn="l"/>
            <a:r>
              <a:rPr lang="en-US" sz="1800" b="1" dirty="0" smtClean="0"/>
              <a:t>J. Castro</a:t>
            </a:r>
          </a:p>
          <a:p>
            <a:pPr algn="l"/>
            <a:r>
              <a:rPr lang="en-US" sz="1500" dirty="0"/>
              <a:t>Johannes Gutenberg </a:t>
            </a:r>
            <a:r>
              <a:rPr lang="en-US" sz="1500" dirty="0" err="1"/>
              <a:t>Universität</a:t>
            </a:r>
            <a:endParaRPr lang="en-US" sz="15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81000"/>
            <a:ext cx="2054225" cy="755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 descr="Sernageomin 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584" y="358030"/>
            <a:ext cx="1584773" cy="76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id-l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13550"/>
            <a:ext cx="559593" cy="76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239069" y="6172200"/>
            <a:ext cx="23715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SERNAGEOMIN, 23 May 2008 </a:t>
            </a:r>
            <a:endParaRPr lang="en-US" sz="14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55150"/>
            <a:ext cx="792163" cy="88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526514"/>
            <a:ext cx="1181100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357" y="2743200"/>
            <a:ext cx="4572000" cy="342900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576" y="511348"/>
            <a:ext cx="563562" cy="541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25257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113982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0741" y="304800"/>
            <a:ext cx="4355801" cy="582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28221" y="533400"/>
            <a:ext cx="4016791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</a:rPr>
              <a:t>Underlying Questions:</a:t>
            </a:r>
          </a:p>
          <a:p>
            <a:endParaRPr lang="en-US" sz="1000" i="1" dirty="0">
              <a:solidFill>
                <a:srgbClr val="FFC000"/>
              </a:solidFill>
            </a:endParaRPr>
          </a:p>
          <a:p>
            <a:r>
              <a:rPr lang="en-US" sz="2000" i="1" dirty="0" smtClean="0">
                <a:solidFill>
                  <a:srgbClr val="FFC000"/>
                </a:solidFill>
              </a:rPr>
              <a:t>Explosive eruptions disturb fluvial systems.  .  .  .</a:t>
            </a:r>
          </a:p>
          <a:p>
            <a:r>
              <a:rPr lang="en-US" sz="2000" i="1" dirty="0" smtClean="0">
                <a:solidFill>
                  <a:srgbClr val="FFC000"/>
                </a:solidFill>
              </a:rPr>
              <a:t>     How do systems respond?  </a:t>
            </a:r>
          </a:p>
          <a:p>
            <a:r>
              <a:rPr lang="en-US" sz="2000" i="1" dirty="0" smtClean="0">
                <a:solidFill>
                  <a:srgbClr val="FFC000"/>
                </a:solidFill>
              </a:rPr>
              <a:t>     How do systems recover?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48" y="2667000"/>
            <a:ext cx="3999564" cy="3480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724400" y="5127319"/>
            <a:ext cx="39946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FFFF00"/>
                </a:solidFill>
              </a:rPr>
              <a:t>Fluvial system</a:t>
            </a:r>
            <a:r>
              <a:rPr lang="en-US" dirty="0" smtClean="0">
                <a:solidFill>
                  <a:srgbClr val="FFFF00"/>
                </a:solidFill>
              </a:rPr>
              <a:t>: </a:t>
            </a:r>
            <a:r>
              <a:rPr lang="en-US" dirty="0" smtClean="0"/>
              <a:t> Chaitén River </a:t>
            </a:r>
            <a:r>
              <a:rPr lang="en-US" i="1" dirty="0" smtClean="0">
                <a:solidFill>
                  <a:srgbClr val="FFFF00"/>
                </a:solidFill>
              </a:rPr>
              <a:t>Disturbance</a:t>
            </a:r>
            <a:r>
              <a:rPr lang="en-US" dirty="0" smtClean="0">
                <a:solidFill>
                  <a:srgbClr val="FFFF00"/>
                </a:solidFill>
              </a:rPr>
              <a:t>:</a:t>
            </a:r>
            <a:r>
              <a:rPr lang="en-US" dirty="0" smtClean="0"/>
              <a:t>  2008-2009 eruption of Chaitén Volcano, southern Chile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8891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18"/>
          <a:stretch/>
        </p:blipFill>
        <p:spPr bwMode="auto">
          <a:xfrm>
            <a:off x="4615649" y="3502328"/>
            <a:ext cx="2797205" cy="3032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728120" y="3525823"/>
            <a:ext cx="12763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/>
              <a:t>Chaitén</a:t>
            </a:r>
            <a:r>
              <a:rPr lang="en-US" sz="1200" dirty="0" smtClean="0"/>
              <a:t> town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5155248" y="6468288"/>
            <a:ext cx="22576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International Space Station, 2003</a:t>
            </a:r>
            <a:endParaRPr lang="en-US" sz="1200" dirty="0"/>
          </a:p>
        </p:txBody>
      </p:sp>
      <p:cxnSp>
        <p:nvCxnSpPr>
          <p:cNvPr id="12" name="Straight Arrow Connector 11"/>
          <p:cNvCxnSpPr/>
          <p:nvPr/>
        </p:nvCxnSpPr>
        <p:spPr>
          <a:xfrm flipH="1">
            <a:off x="6429468" y="5486400"/>
            <a:ext cx="983386" cy="352029"/>
          </a:xfrm>
          <a:prstGeom prst="straightConnector1">
            <a:avLst/>
          </a:prstGeom>
          <a:ln w="19050">
            <a:solidFill>
              <a:schemeClr val="tx1">
                <a:lumMod val="95000"/>
              </a:schemeClr>
            </a:solidFill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7412854" y="5015343"/>
            <a:ext cx="1562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Old lava dome in caldera</a:t>
            </a:r>
            <a:endParaRPr lang="en-US" dirty="0"/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113982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533400" y="228600"/>
            <a:ext cx="205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STUDY AREA LOCATION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743200" y="2286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Northern Patagonia, Chile</a:t>
            </a:r>
          </a:p>
          <a:p>
            <a:pPr algn="ctr"/>
            <a:r>
              <a:rPr lang="en-US" dirty="0" smtClean="0"/>
              <a:t>43°S, 73°W</a:t>
            </a:r>
            <a:endParaRPr lang="en-US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2154" y="228600"/>
            <a:ext cx="32004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7412854" y="3428491"/>
            <a:ext cx="14097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ASTER, 2</a:t>
            </a:r>
            <a:r>
              <a:rPr lang="en-US" sz="1200" dirty="0"/>
              <a:t> </a:t>
            </a:r>
            <a:r>
              <a:rPr lang="en-US" sz="1200" dirty="0" smtClean="0"/>
              <a:t>May 2008</a:t>
            </a:r>
            <a:endParaRPr lang="en-US" sz="1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81" y="1136006"/>
            <a:ext cx="4354068" cy="505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1281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226367"/>
            <a:ext cx="33542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THE DISTURBANCE– </a:t>
            </a:r>
          </a:p>
          <a:p>
            <a:r>
              <a:rPr lang="en-US" dirty="0" smtClean="0">
                <a:solidFill>
                  <a:srgbClr val="FFC000"/>
                </a:solidFill>
              </a:rPr>
              <a:t>An initial explosive phase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965031"/>
            <a:ext cx="3124200" cy="280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400" kern="0" dirty="0" smtClean="0">
                <a:solidFill>
                  <a:srgbClr val="FFFFFF"/>
                </a:solidFill>
                <a:latin typeface="Arial"/>
              </a:rPr>
              <a:t>First major high-silica rhyolite eruption (VEI 4-5) since Katmai, 1912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400" kern="0" dirty="0" smtClean="0">
                <a:solidFill>
                  <a:srgbClr val="FFFFFF"/>
                </a:solidFill>
                <a:latin typeface="Arial"/>
              </a:rPr>
              <a:t>Starts late on 1 May 2008—27 </a:t>
            </a:r>
            <a:r>
              <a:rPr lang="en-US" sz="1400" kern="0" dirty="0" err="1" smtClean="0">
                <a:solidFill>
                  <a:srgbClr val="FFFFFF"/>
                </a:solidFill>
                <a:latin typeface="Arial"/>
              </a:rPr>
              <a:t>hr</a:t>
            </a:r>
            <a:r>
              <a:rPr lang="en-US" sz="1400" kern="0" dirty="0" smtClean="0">
                <a:solidFill>
                  <a:srgbClr val="FFFFFF"/>
                </a:solidFill>
                <a:latin typeface="Arial"/>
              </a:rPr>
              <a:t> after EQs first felt</a:t>
            </a:r>
            <a:endParaRPr lang="en-US" sz="1400" kern="0" dirty="0">
              <a:solidFill>
                <a:srgbClr val="FFFFFF"/>
              </a:solidFill>
              <a:latin typeface="Arial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400" kern="0" dirty="0">
                <a:solidFill>
                  <a:srgbClr val="FFFFFF"/>
                </a:solidFill>
                <a:latin typeface="Arial"/>
              </a:rPr>
              <a:t>Initial eruption puts ash column to ~18 km, lasts 6 hours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400" kern="0" dirty="0">
                <a:solidFill>
                  <a:srgbClr val="FFFFFF"/>
                </a:solidFill>
                <a:latin typeface="Arial"/>
              </a:rPr>
              <a:t>Nearly continuous ash emission with intermittent large explosions continued 2-8 </a:t>
            </a:r>
            <a:r>
              <a:rPr lang="en-US" sz="1400" kern="0" dirty="0" smtClean="0">
                <a:solidFill>
                  <a:srgbClr val="FFFFFF"/>
                </a:solidFill>
                <a:latin typeface="Arial"/>
              </a:rPr>
              <a:t>May; ~ 1 km³ ejected; </a:t>
            </a:r>
            <a:r>
              <a:rPr lang="en-US" sz="1400" kern="0" dirty="0" smtClean="0">
                <a:solidFill>
                  <a:srgbClr val="FFFF00"/>
                </a:solidFill>
                <a:latin typeface="Arial"/>
              </a:rPr>
              <a:t>after 6 May ash is very fine</a:t>
            </a:r>
            <a:endParaRPr lang="en-US" sz="1400" kern="0" dirty="0">
              <a:solidFill>
                <a:srgbClr val="FFFF00"/>
              </a:solidFill>
              <a:latin typeface="Arial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1" r="5337"/>
          <a:stretch/>
        </p:blipFill>
        <p:spPr bwMode="auto">
          <a:xfrm>
            <a:off x="3880103" y="180789"/>
            <a:ext cx="5166803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391400" y="4332982"/>
            <a:ext cx="152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FF00"/>
                </a:solidFill>
              </a:rPr>
              <a:t>Explosive phase</a:t>
            </a:r>
          </a:p>
          <a:p>
            <a:endParaRPr lang="en-US" sz="1600" dirty="0"/>
          </a:p>
          <a:p>
            <a:endParaRPr lang="en-US" sz="1600" dirty="0" smtClean="0">
              <a:solidFill>
                <a:srgbClr val="FFFF00"/>
              </a:solidFill>
            </a:endParaRPr>
          </a:p>
          <a:p>
            <a:r>
              <a:rPr lang="en-US" sz="1600" dirty="0" smtClean="0">
                <a:solidFill>
                  <a:srgbClr val="FFFF00"/>
                </a:solidFill>
              </a:rPr>
              <a:t>Dome-building phase</a:t>
            </a:r>
            <a:endParaRPr lang="en-US" sz="1600" dirty="0">
              <a:solidFill>
                <a:srgbClr val="FFFF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7763256" y="4043064"/>
            <a:ext cx="0" cy="22860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7218255" y="5410200"/>
            <a:ext cx="173145" cy="0"/>
          </a:xfrm>
          <a:prstGeom prst="straightConnector1">
            <a:avLst/>
          </a:prstGeom>
          <a:ln w="127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113982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429500" y="3636262"/>
            <a:ext cx="1447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UPI photo/</a:t>
            </a:r>
            <a:r>
              <a:rPr lang="en-US" sz="1200" dirty="0" err="1" smtClean="0"/>
              <a:t>Landov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609600" y="4426671"/>
            <a:ext cx="3124200" cy="172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400" kern="0" dirty="0">
                <a:solidFill>
                  <a:srgbClr val="FFFFFF"/>
                </a:solidFill>
                <a:latin typeface="Arial"/>
              </a:rPr>
              <a:t>Lava dome extrusion first detected 9 May </a:t>
            </a:r>
            <a:r>
              <a:rPr lang="en-US" sz="1400" kern="0" dirty="0" smtClean="0">
                <a:solidFill>
                  <a:srgbClr val="FFFFFF"/>
                </a:solidFill>
                <a:latin typeface="Arial"/>
              </a:rPr>
              <a:t>2008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400" kern="0" dirty="0" smtClean="0">
                <a:solidFill>
                  <a:srgbClr val="FFFFFF"/>
                </a:solidFill>
                <a:latin typeface="Arial"/>
              </a:rPr>
              <a:t>Extrusion </a:t>
            </a:r>
            <a:r>
              <a:rPr lang="en-US" sz="1400" kern="0" dirty="0">
                <a:solidFill>
                  <a:srgbClr val="FFFFFF"/>
                </a:solidFill>
                <a:latin typeface="Arial"/>
              </a:rPr>
              <a:t>rates 20-100 </a:t>
            </a:r>
            <a:r>
              <a:rPr lang="en-US" sz="1400" kern="0" dirty="0" smtClean="0">
                <a:solidFill>
                  <a:srgbClr val="FFFFFF"/>
                </a:solidFill>
                <a:latin typeface="Arial"/>
              </a:rPr>
              <a:t>m³/s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400" kern="0" dirty="0" smtClean="0">
                <a:solidFill>
                  <a:srgbClr val="FFFFFF"/>
                </a:solidFill>
                <a:latin typeface="Arial"/>
              </a:rPr>
              <a:t>Volume ~</a:t>
            </a:r>
            <a:r>
              <a:rPr lang="en-US" sz="1400" kern="0" dirty="0">
                <a:solidFill>
                  <a:srgbClr val="FFFFFF"/>
                </a:solidFill>
                <a:latin typeface="Arial"/>
              </a:rPr>
              <a:t>0.5 km³ </a:t>
            </a:r>
            <a:r>
              <a:rPr lang="en-US" sz="1400" kern="0" dirty="0" smtClean="0">
                <a:solidFill>
                  <a:srgbClr val="FFFFFF"/>
                </a:solidFill>
                <a:latin typeface="Arial"/>
              </a:rPr>
              <a:t>by </a:t>
            </a:r>
            <a:r>
              <a:rPr lang="en-US" sz="1400" kern="0" dirty="0">
                <a:solidFill>
                  <a:srgbClr val="FFFFFF"/>
                </a:solidFill>
                <a:latin typeface="Arial"/>
              </a:rPr>
              <a:t>Sep </a:t>
            </a:r>
            <a:r>
              <a:rPr lang="en-US" sz="1400" kern="0" dirty="0" smtClean="0">
                <a:solidFill>
                  <a:srgbClr val="FFFFFF"/>
                </a:solidFill>
                <a:latin typeface="Arial"/>
              </a:rPr>
              <a:t>08</a:t>
            </a: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r>
              <a:rPr lang="en-US" sz="1400" kern="0" dirty="0" smtClean="0">
                <a:solidFill>
                  <a:srgbClr val="FFFFFF"/>
                </a:solidFill>
                <a:latin typeface="Arial"/>
              </a:rPr>
              <a:t>Two dome-collapse pyroclastic flows enter Chaitén valley; 2</a:t>
            </a:r>
            <a:r>
              <a:rPr lang="en-US" sz="1400" kern="0" baseline="30000" dirty="0" smtClean="0">
                <a:solidFill>
                  <a:srgbClr val="FFFFFF"/>
                </a:solidFill>
                <a:latin typeface="Arial"/>
              </a:rPr>
              <a:t>nd</a:t>
            </a:r>
            <a:r>
              <a:rPr lang="en-US" sz="1400" kern="0" dirty="0" smtClean="0">
                <a:solidFill>
                  <a:srgbClr val="FFFFFF"/>
                </a:solidFill>
                <a:latin typeface="Arial"/>
              </a:rPr>
              <a:t> is 3 – 5 M m³ </a:t>
            </a:r>
            <a:endParaRPr lang="en-US" sz="1400" kern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" y="3834198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C000"/>
                </a:solidFill>
              </a:rPr>
              <a:t>Followed by a dome-building phase</a:t>
            </a:r>
            <a:endParaRPr lang="en-US" dirty="0">
              <a:solidFill>
                <a:srgbClr val="FFC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5999" y="3958617"/>
            <a:ext cx="3581400" cy="26860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733800" y="6396443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SERNAGEOMIN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2582169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28472" y="321802"/>
            <a:ext cx="7348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Disturbance effects: (1) vegetation damaged/destroyed, and (2) hillslopes paved with nearly impermeable fine ash layers</a:t>
            </a:r>
            <a:r>
              <a:rPr lang="en-US" sz="2400" dirty="0" smtClean="0"/>
              <a:t>                        </a:t>
            </a:r>
            <a:r>
              <a:rPr lang="en-US" sz="2400" dirty="0" smtClean="0">
                <a:solidFill>
                  <a:srgbClr val="FFFF00"/>
                </a:solidFill>
              </a:rPr>
              <a:t>SURFACE RUNOFF increases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1858244"/>
            <a:ext cx="3543685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412" y="1852148"/>
            <a:ext cx="2764671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9" r="11899" b="10546"/>
          <a:stretch/>
        </p:blipFill>
        <p:spPr>
          <a:xfrm rot="5400000">
            <a:off x="3364619" y="3643999"/>
            <a:ext cx="3323066" cy="1975104"/>
          </a:xfrm>
          <a:prstGeom prst="rect">
            <a:avLst/>
          </a:prstGeom>
        </p:spPr>
      </p:pic>
      <p:sp>
        <p:nvSpPr>
          <p:cNvPr id="4" name="Right Arrow 3"/>
          <p:cNvSpPr/>
          <p:nvPr/>
        </p:nvSpPr>
        <p:spPr>
          <a:xfrm>
            <a:off x="1981200" y="1136900"/>
            <a:ext cx="914400" cy="304801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6797873" y="5847846"/>
            <a:ext cx="1403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AND . . . </a:t>
            </a:r>
            <a:endParaRPr lang="en-US" sz="2800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113982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41816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113982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6240" y="336042"/>
            <a:ext cx="36423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Inputs of </a:t>
            </a:r>
            <a:r>
              <a:rPr lang="en-US" sz="2400" i="1" dirty="0" smtClean="0">
                <a:solidFill>
                  <a:schemeClr val="accent6">
                    <a:lumMod val="75000"/>
                  </a:schemeClr>
                </a:solidFill>
              </a:rPr>
              <a:t>erodible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 tephra and volcaniclastic mass-flow deposits 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Heavy sediment loading of rivers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1026" name="Picture 2" descr="C:\Users\tpierson.GS\Documents\PICTURE files\Chile\IMG_164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406588"/>
            <a:ext cx="4626442" cy="308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pierson.GS\Documents\PICTURE files\Chile\IMG_146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87918"/>
            <a:ext cx="4626442" cy="3084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191000" y="3135636"/>
            <a:ext cx="4078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Tephra on hillslopes:  3 to 100+ cm on 77 km² basin</a:t>
            </a:r>
            <a:endParaRPr lang="en-US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4191000" y="6440083"/>
            <a:ext cx="46264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</a:t>
            </a:r>
            <a:r>
              <a:rPr lang="en-US" sz="1400" dirty="0" smtClean="0"/>
              <a:t>ithic pyroclastic flow deposits:   up to 8 m thick, 2+ km long </a:t>
            </a:r>
            <a:endParaRPr lang="en-US" sz="1400" dirty="0"/>
          </a:p>
        </p:txBody>
      </p:sp>
      <p:sp>
        <p:nvSpPr>
          <p:cNvPr id="6" name="TextBox 5"/>
          <p:cNvSpPr txBox="1"/>
          <p:nvPr/>
        </p:nvSpPr>
        <p:spPr>
          <a:xfrm>
            <a:off x="263652" y="5441728"/>
            <a:ext cx="38862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00"/>
                </a:solidFill>
              </a:rPr>
              <a:t>PF deposits:  </a:t>
            </a:r>
            <a:r>
              <a:rPr lang="en-US" sz="1400" dirty="0" smtClean="0"/>
              <a:t>Gravelly muddy sand textures. Dense glassy rhyolite with minor accidental granodiorite and greenschist (bedrock); trace of pumice.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362200" y="1184380"/>
            <a:ext cx="914400" cy="242316"/>
          </a:xfrm>
          <a:prstGeom prst="rightArrow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64820" y="2255852"/>
            <a:ext cx="37947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400" dirty="0">
                <a:solidFill>
                  <a:srgbClr val="FFFF00"/>
                </a:solidFill>
              </a:rPr>
              <a:t>Tephra:</a:t>
            </a:r>
            <a:r>
              <a:rPr lang="en-US" sz="1400" dirty="0">
                <a:solidFill>
                  <a:prstClr val="white"/>
                </a:solidFill>
              </a:rPr>
              <a:t>  </a:t>
            </a:r>
            <a:r>
              <a:rPr lang="en-US" sz="1400" dirty="0" smtClean="0">
                <a:solidFill>
                  <a:prstClr val="white"/>
                </a:solidFill>
              </a:rPr>
              <a:t>Coarse to extremely fine (silt-size) ash. Moderate- </a:t>
            </a:r>
            <a:r>
              <a:rPr lang="en-US" sz="1400" dirty="0">
                <a:solidFill>
                  <a:prstClr val="white"/>
                </a:solidFill>
              </a:rPr>
              <a:t>to low-vesicularity </a:t>
            </a:r>
            <a:r>
              <a:rPr lang="en-US" sz="1400" dirty="0" smtClean="0">
                <a:solidFill>
                  <a:prstClr val="white"/>
                </a:solidFill>
              </a:rPr>
              <a:t>pumice </a:t>
            </a:r>
            <a:r>
              <a:rPr lang="en-US" sz="1400" dirty="0">
                <a:solidFill>
                  <a:prstClr val="white"/>
                </a:solidFill>
              </a:rPr>
              <a:t>(1.3-1.6 g/cm³), grading up to dense </a:t>
            </a:r>
            <a:r>
              <a:rPr lang="en-US" sz="1400" dirty="0" smtClean="0">
                <a:solidFill>
                  <a:prstClr val="white"/>
                </a:solidFill>
              </a:rPr>
              <a:t>glassy rhyolite (</a:t>
            </a:r>
            <a:r>
              <a:rPr lang="en-US" sz="1400" dirty="0">
                <a:solidFill>
                  <a:prstClr val="white"/>
                </a:solidFill>
              </a:rPr>
              <a:t>2.1-2.5 g/cm³); trace of accidental </a:t>
            </a:r>
            <a:r>
              <a:rPr lang="en-US" sz="1400" dirty="0" err="1">
                <a:solidFill>
                  <a:prstClr val="white"/>
                </a:solidFill>
              </a:rPr>
              <a:t>lithics</a:t>
            </a:r>
            <a:r>
              <a:rPr lang="en-US" sz="1400" dirty="0">
                <a:solidFill>
                  <a:prstClr val="white"/>
                </a:solidFill>
              </a:rPr>
              <a:t>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63" y="3374803"/>
            <a:ext cx="3109913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>
            <a:off x="3352800" y="3048000"/>
            <a:ext cx="6858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396240" y="4267200"/>
            <a:ext cx="0" cy="1066801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396240" y="4267200"/>
            <a:ext cx="266223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581400" y="6019800"/>
            <a:ext cx="45720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14741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005587"/>
            <a:ext cx="4191000" cy="5029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69346"/>
            <a:ext cx="4038600" cy="5565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4528" y="228600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Scale/sequence of erosion in Chaitén River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113982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70413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1204" y="0"/>
            <a:ext cx="10401300" cy="69342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743200" y="154924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Scale of eroded sediment volumes involved . . . </a:t>
            </a:r>
            <a:endParaRPr lang="en-US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1139825" cy="42068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35118683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29400" y="4487763"/>
            <a:ext cx="20042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FF00"/>
                </a:solidFill>
              </a:rPr>
              <a:t>Channel Aggradation 10 km Downstream of Volcano: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571834" y="5334000"/>
            <a:ext cx="23435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~4.5 m aggradation in first 24 hours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 smtClean="0"/>
              <a:t>~7 m in first 48 hours</a:t>
            </a:r>
            <a:endParaRPr lang="en-US" sz="16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113982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143000"/>
            <a:ext cx="5962234" cy="51093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04895" y="2819400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RF pulse 1  ≤  3 mm/h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6804895" y="1143000"/>
            <a:ext cx="20042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RF pulse 1  ≈  20 mm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533400" y="228600"/>
            <a:ext cx="7010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THE RESPONSE– </a:t>
            </a:r>
          </a:p>
          <a:p>
            <a:r>
              <a:rPr lang="en-US" sz="2400" dirty="0" smtClean="0">
                <a:solidFill>
                  <a:srgbClr val="FFC000"/>
                </a:solidFill>
              </a:rPr>
              <a:t>Initial sediment mobilization by modest rainfall</a:t>
            </a:r>
            <a:endParaRPr lang="en-US" sz="2400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7553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81000"/>
            <a:ext cx="3810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C000"/>
                </a:solidFill>
              </a:rPr>
              <a:t>Resulting flow in Chaitén River:  A complex multi-day flood event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An initial lahar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Subsequent streamflow flood surges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4.5 m of aggradation in 24 </a:t>
            </a:r>
            <a:r>
              <a:rPr lang="en-US" dirty="0" err="1" smtClean="0"/>
              <a:t>hr</a:t>
            </a:r>
            <a:r>
              <a:rPr lang="en-US" dirty="0" smtClean="0"/>
              <a:t>; 7 m in 48 </a:t>
            </a:r>
            <a:r>
              <a:rPr lang="en-US" dirty="0" err="1" smtClean="0"/>
              <a:t>hr</a:t>
            </a: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Channel avulsion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Two deltas built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39" t="13750" r="22382" b="9729"/>
          <a:stretch/>
        </p:blipFill>
        <p:spPr>
          <a:xfrm>
            <a:off x="4189959" y="228600"/>
            <a:ext cx="4801641" cy="5867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3689247"/>
            <a:ext cx="3048000" cy="240065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KEY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/>
              <a:t>Lahar </a:t>
            </a:r>
            <a:r>
              <a:rPr lang="en-US" sz="1400" dirty="0"/>
              <a:t>(~10⁶ m³) at base of section (</a:t>
            </a:r>
            <a:r>
              <a:rPr lang="en-US" sz="1400" dirty="0">
                <a:solidFill>
                  <a:srgbClr val="FFC000"/>
                </a:solidFill>
              </a:rPr>
              <a:t>yellow</a:t>
            </a:r>
            <a:r>
              <a:rPr lang="en-US" sz="1400" dirty="0"/>
              <a:t>), hyperconcentrated flow-debris flow boundary</a:t>
            </a:r>
          </a:p>
          <a:p>
            <a:endParaRPr lang="en-US" sz="1400" dirty="0"/>
          </a:p>
          <a:p>
            <a:pPr marL="285750" indent="-285750">
              <a:buFont typeface="Arial" charset="0"/>
              <a:buChar char="•"/>
            </a:pPr>
            <a:r>
              <a:rPr lang="en-US" sz="1400" dirty="0"/>
              <a:t>Highly concentrated transitional  </a:t>
            </a:r>
            <a:r>
              <a:rPr lang="en-US" sz="1400" dirty="0" smtClean="0"/>
              <a:t>flow; </a:t>
            </a:r>
            <a:r>
              <a:rPr lang="en-US" sz="1400" dirty="0"/>
              <a:t>upper flow regime (</a:t>
            </a:r>
            <a:r>
              <a:rPr lang="en-US" sz="1400" dirty="0">
                <a:solidFill>
                  <a:schemeClr val="tx1">
                    <a:lumMod val="75000"/>
                  </a:schemeClr>
                </a:solidFill>
              </a:rPr>
              <a:t>gray</a:t>
            </a:r>
            <a:r>
              <a:rPr lang="en-US" sz="1400" dirty="0"/>
              <a:t>)</a:t>
            </a:r>
          </a:p>
          <a:p>
            <a:endParaRPr lang="en-US" sz="1400" dirty="0"/>
          </a:p>
          <a:p>
            <a:pPr marL="285750" indent="-285750">
              <a:buFont typeface="Arial" charset="0"/>
              <a:buChar char="•"/>
            </a:pPr>
            <a:r>
              <a:rPr lang="en-US" sz="1400" dirty="0" smtClean="0"/>
              <a:t>Muddy streamflow, shallow; upper flow regime </a:t>
            </a:r>
            <a:r>
              <a:rPr lang="en-US" sz="1400" dirty="0"/>
              <a:t>(</a:t>
            </a:r>
            <a:r>
              <a:rPr lang="en-US" sz="14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blue</a:t>
            </a:r>
            <a:r>
              <a:rPr lang="en-US" sz="1400" dirty="0"/>
              <a:t>)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113982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64674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3000" y="0"/>
            <a:ext cx="10287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81600" y="3200400"/>
            <a:ext cx="36576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Similar responses in other proximal fluvial systems</a:t>
            </a:r>
            <a:r>
              <a:rPr lang="en-US" sz="2400" dirty="0">
                <a:solidFill>
                  <a:srgbClr val="FFFF00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Aggradation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Channel widening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Fining of channel beds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Braided channel patterns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00500" y="6064577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Rayas River 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1139825" cy="42068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</p:pic>
    </p:spTree>
    <p:extLst>
      <p:ext uri="{BB962C8B-B14F-4D97-AF65-F5344CB8AC3E}">
        <p14:creationId xmlns:p14="http://schemas.microsoft.com/office/powerpoint/2010/main" val="13273104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38"/>
          <a:stretch/>
        </p:blipFill>
        <p:spPr>
          <a:xfrm>
            <a:off x="-1169709" y="-76200"/>
            <a:ext cx="13208000" cy="9909928"/>
          </a:xfrm>
          <a:prstGeom prst="rect">
            <a:avLst/>
          </a:prstGeom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599" y="-76200"/>
            <a:ext cx="6368665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6625" y="228600"/>
            <a:ext cx="32004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00"/>
                </a:solidFill>
              </a:rPr>
              <a:t>Estimated annualized sediment yield, based on delta growth rate over about 2 weeks  is  </a:t>
            </a:r>
            <a:r>
              <a:rPr lang="en-US" sz="2400" b="1" dirty="0" smtClean="0">
                <a:solidFill>
                  <a:srgbClr val="FFFF00"/>
                </a:solidFill>
              </a:rPr>
              <a:t>EXTREME</a:t>
            </a:r>
            <a:r>
              <a:rPr lang="en-US" sz="2400" dirty="0" smtClean="0">
                <a:solidFill>
                  <a:srgbClr val="FFFF00"/>
                </a:solidFill>
              </a:rPr>
              <a:t>.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(assume </a:t>
            </a:r>
            <a:r>
              <a:rPr lang="en-US" sz="2400" dirty="0" err="1" smtClean="0">
                <a:solidFill>
                  <a:srgbClr val="FFFF00"/>
                </a:solidFill>
              </a:rPr>
              <a:t>bedload</a:t>
            </a:r>
            <a:r>
              <a:rPr lang="en-US" sz="2400" dirty="0" smtClean="0">
                <a:solidFill>
                  <a:srgbClr val="FFFF00"/>
                </a:solidFill>
              </a:rPr>
              <a:t> = 20% of total load)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113982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995972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Z:\FileShare\major\Chaiten_pix\Hugos_Chaiten_file\VOLCÁN CHAITEN\Fotos sobrevuelo 250508\Fotos 19-250508 0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43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57400" y="143042"/>
            <a:ext cx="4343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IMPACTS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IN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CHAIT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  <a:cs typeface="Calibri"/>
              </a:rPr>
              <a:t>ÉN 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cs typeface="Calibri"/>
              </a:rPr>
              <a:t>TOWN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C000"/>
                </a:solidFill>
              </a:rPr>
              <a:t>Channel avulsion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FFC000"/>
                </a:solidFill>
              </a:rPr>
              <a:t>1 – 3 m fluvial deposition</a:t>
            </a:r>
            <a:endParaRPr lang="en-US" sz="2000" dirty="0">
              <a:solidFill>
                <a:srgbClr val="FFC000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113982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08882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368" y="122781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IMPACTS IN CHAIT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Calibri"/>
                <a:cs typeface="Calibri"/>
              </a:rPr>
              <a:t>ÉN TOWN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8196" name="Picture 4" descr="C:\Users\tpierson.GS\Documents\PICTURE files\Chile\IMG_15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3530600"/>
            <a:ext cx="4648200" cy="309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C:\Users\tpierson.GS\Documents\PICTURE files\Chile\IMG_137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80999"/>
            <a:ext cx="4419600" cy="294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C:\Users\tpierson.GS\Documents\PICTURE files\Chile\VOLCÁN CHAITEN\Fotos sobrevuelo DB 260508\Chaitén260508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" y="553966"/>
            <a:ext cx="4160951" cy="3119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C:\Users\tpierson.GS\Documents\PICTURE files\Chile\VOLCÁN CHAITEN\Fotos\IMG_58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730952"/>
            <a:ext cx="3994135" cy="29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113982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6019800" y="2667000"/>
            <a:ext cx="281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Burial of much of town in sediment 1 - 3 m thick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10200" y="5861180"/>
            <a:ext cx="342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Formation of new delta– extended 850 m from shore by 5 Dec 2008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19201" y="38100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Knickpoint</a:t>
            </a:r>
            <a:r>
              <a:rPr lang="en-US" dirty="0" smtClean="0"/>
              <a:t> retreat; streets become channels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6562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0456" y="76200"/>
            <a:ext cx="411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6"/>
                </a:solidFill>
              </a:rPr>
              <a:t>RECOVERY TRAJECTORY  OVER 5 YEARS --</a:t>
            </a:r>
            <a:endParaRPr lang="en-US" sz="2800" dirty="0">
              <a:solidFill>
                <a:schemeClr val="accent6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516" y="1030307"/>
            <a:ext cx="4074556" cy="1675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684"/>
          <a:stretch/>
        </p:blipFill>
        <p:spPr bwMode="auto">
          <a:xfrm>
            <a:off x="4377579" y="411034"/>
            <a:ext cx="4590208" cy="3475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105400" y="3680568"/>
            <a:ext cx="2362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 dirty="0" smtClean="0">
                <a:solidFill>
                  <a:schemeClr val="bg1"/>
                </a:solidFill>
              </a:rPr>
              <a:t>Distance across channel, in meters</a:t>
            </a:r>
            <a:endParaRPr lang="en-US" sz="9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8292" y="4096512"/>
            <a:ext cx="304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Return to pre-eruption channel bed elevations within 4 - 5 years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113982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0" name="Straight Connector 19"/>
          <p:cNvCxnSpPr/>
          <p:nvPr/>
        </p:nvCxnSpPr>
        <p:spPr>
          <a:xfrm>
            <a:off x="5257800" y="2590800"/>
            <a:ext cx="2895600" cy="0"/>
          </a:xfrm>
          <a:prstGeom prst="line">
            <a:avLst/>
          </a:prstGeom>
          <a:ln w="12700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328" y="2798986"/>
            <a:ext cx="3459163" cy="3463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14918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4568" y="1295400"/>
            <a:ext cx="5151437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69464" y="4662100"/>
            <a:ext cx="7833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2008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28999" y="4662100"/>
            <a:ext cx="4988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2009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95800" y="4660760"/>
            <a:ext cx="4988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2010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638799" y="4651615"/>
            <a:ext cx="4988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2011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491926" y="4651614"/>
            <a:ext cx="49885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2012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457200"/>
            <a:ext cx="7162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>
                <a:solidFill>
                  <a:srgbClr val="F79646"/>
                </a:solidFill>
              </a:rPr>
              <a:t>RECOVERY </a:t>
            </a:r>
            <a:r>
              <a:rPr lang="en-US" sz="2800" dirty="0" smtClean="0">
                <a:solidFill>
                  <a:srgbClr val="F79646"/>
                </a:solidFill>
              </a:rPr>
              <a:t>TRAJECTORY OVER 5 YEARS </a:t>
            </a:r>
            <a:r>
              <a:rPr lang="en-US" sz="2800" dirty="0">
                <a:solidFill>
                  <a:srgbClr val="F79646"/>
                </a:solidFill>
              </a:rPr>
              <a:t>--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05201" y="5562600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Drastic decrease in sediment yield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113982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096772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599" y="457200"/>
            <a:ext cx="68198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>
                <a:solidFill>
                  <a:srgbClr val="F79646"/>
                </a:solidFill>
              </a:rPr>
              <a:t>RECOVERY </a:t>
            </a:r>
            <a:r>
              <a:rPr lang="en-US" sz="2800" dirty="0" smtClean="0">
                <a:solidFill>
                  <a:srgbClr val="F79646"/>
                </a:solidFill>
              </a:rPr>
              <a:t>TRAJECTORY OVER 5 YEARS </a:t>
            </a:r>
            <a:r>
              <a:rPr lang="en-US" sz="2800" dirty="0">
                <a:solidFill>
                  <a:srgbClr val="F79646"/>
                </a:solidFill>
              </a:rPr>
              <a:t>--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1621" y="1397152"/>
            <a:ext cx="2042160" cy="3636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497" y="1371828"/>
            <a:ext cx="2078735" cy="3687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09801" y="5059446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2009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245864" y="5060152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2012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950458" y="1397152"/>
            <a:ext cx="2209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Black lines = pre-eruption active channel (2005)</a:t>
            </a:r>
          </a:p>
          <a:p>
            <a:endParaRPr lang="en-US" sz="1600" dirty="0"/>
          </a:p>
          <a:p>
            <a:r>
              <a:rPr lang="en-US" sz="1600" dirty="0" smtClean="0"/>
              <a:t>Blue fill = active channel in the year indicated </a:t>
            </a:r>
            <a:endParaRPr 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5950458" y="3921017"/>
            <a:ext cx="29580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Return to narrow, single-thread channel pattern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113982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54957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2362200"/>
            <a:ext cx="5791200" cy="3860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0" y="304800"/>
            <a:ext cx="76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2800" dirty="0">
                <a:solidFill>
                  <a:srgbClr val="F79646"/>
                </a:solidFill>
              </a:rPr>
              <a:t>RECOVERY </a:t>
            </a:r>
            <a:r>
              <a:rPr lang="en-US" sz="2800" dirty="0" smtClean="0">
                <a:solidFill>
                  <a:srgbClr val="F79646"/>
                </a:solidFill>
              </a:rPr>
              <a:t>TRAJECTORY OVER 5 YEARS </a:t>
            </a:r>
            <a:r>
              <a:rPr lang="en-US" sz="2800" dirty="0">
                <a:solidFill>
                  <a:srgbClr val="F79646"/>
                </a:solidFill>
              </a:rPr>
              <a:t>--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48200" y="1219200"/>
            <a:ext cx="411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rgbClr val="FFFF00"/>
                </a:solidFill>
              </a:rPr>
              <a:t>Return to armored channel bed</a:t>
            </a:r>
            <a:endParaRPr lang="en-US" sz="2400" dirty="0">
              <a:solidFill>
                <a:srgbClr val="FFFF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948" y="834116"/>
            <a:ext cx="3768852" cy="251256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8681" y="3348696"/>
            <a:ext cx="1562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May 2008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13904" y="62230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Jan 2011</a:t>
            </a:r>
            <a:endParaRPr 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113982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810000"/>
            <a:ext cx="2984119" cy="1989413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28600" y="5799413"/>
            <a:ext cx="1139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Jan 2010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5708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81000"/>
            <a:ext cx="7391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</a:rPr>
              <a:t>TAKE-HOME MESSAGES (AND A QUESTION)</a:t>
            </a:r>
            <a:endParaRPr lang="en-US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842665"/>
            <a:ext cx="77724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dirty="0" smtClean="0"/>
              <a:t>Severe downstream sedimentation triggered by relatively minor rainfall (est. 15-30 mm/24 hours; peak intensity &lt;5 mm/h)</a:t>
            </a:r>
          </a:p>
          <a:p>
            <a:endParaRPr lang="en-US" dirty="0" smtClean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Downstream channel aggradation was extremely rapid following start of rainfall ( ~4.5 m in less than 24 hours; ~7 m in 48 hours)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Sediment mobilized (primarily from  tephra mantle) by an initial lahar, followed by a complex multi-peaked flood involving pulses of hyperconcentrated flow and muddy streamflow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Peak annualized sediment yield from tephra flushing perhaps highest ever measured.  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Erosion of valley-filling pyroclastic-flow deposits contributed to sustained high sediment yield (but much less than from tephra erosion).</a:t>
            </a:r>
          </a:p>
          <a:p>
            <a:pPr marL="285750" indent="-285750">
              <a:buFont typeface="Arial" charset="0"/>
              <a:buChar char="•"/>
            </a:pPr>
            <a:endParaRPr lang="en-US" dirty="0"/>
          </a:p>
          <a:p>
            <a:pPr marL="285750" indent="-285750">
              <a:buFont typeface="Arial" charset="0"/>
              <a:buChar char="•"/>
            </a:pPr>
            <a:r>
              <a:rPr lang="en-US" dirty="0" smtClean="0"/>
              <a:t>Has this fluvial system truly recovered (stabilized)?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324600"/>
            <a:ext cx="1139825" cy="420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3050" y="4890836"/>
            <a:ext cx="2451100" cy="1854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55031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16294</TotalTime>
  <Words>824</Words>
  <Application>Microsoft Office PowerPoint</Application>
  <PresentationFormat>On-screen Show (4:3)</PresentationFormat>
  <Paragraphs>120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Office Theme</vt:lpstr>
      <vt:lpstr>Custom Design</vt:lpstr>
      <vt:lpstr>Accelerated Geomorphic Response to Massive Sediment Loading by the 2008–2009 Eruption of Chaitén Volcano, Chile, Followed by Rapid Recovery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Chaitén town (Chile) inundated by complex multi-peaked volcanic flood in May 2008</dc:title>
  <dc:creator>Thomas C Pierson</dc:creator>
  <cp:lastModifiedBy>Thomas C Pierson</cp:lastModifiedBy>
  <cp:revision>128</cp:revision>
  <cp:lastPrinted>2014-10-16T20:47:13Z</cp:lastPrinted>
  <dcterms:created xsi:type="dcterms:W3CDTF">2010-11-24T00:25:43Z</dcterms:created>
  <dcterms:modified xsi:type="dcterms:W3CDTF">2014-10-16T20:52:49Z</dcterms:modified>
</cp:coreProperties>
</file>