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60" r:id="rId3"/>
    <p:sldId id="262" r:id="rId4"/>
    <p:sldId id="268" r:id="rId5"/>
    <p:sldId id="257" r:id="rId6"/>
    <p:sldId id="265" r:id="rId7"/>
    <p:sldId id="266" r:id="rId8"/>
    <p:sldId id="269" r:id="rId9"/>
    <p:sldId id="258" r:id="rId10"/>
    <p:sldId id="264" r:id="rId11"/>
    <p:sldId id="263" r:id="rId12"/>
    <p:sldId id="259" r:id="rId13"/>
    <p:sldId id="261" r:id="rId14"/>
    <p:sldId id="270" r:id="rId15"/>
    <p:sldId id="267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>
        <p:scale>
          <a:sx n="75" d="100"/>
          <a:sy n="75" d="100"/>
        </p:scale>
        <p:origin x="-1888" y="72"/>
      </p:cViewPr>
      <p:guideLst>
        <p:guide orient="horz" pos="1077"/>
        <p:guide pos="293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25AE03-716A-1B46-95F8-4547F9FDD164}" type="datetimeFigureOut">
              <a:rPr lang="en-US" smtClean="0"/>
              <a:t>10/21/14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F15985-BEEB-5740-A58E-FEB97F77E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345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Use Curiosity and Mars exploration program to generate excitement in geosciences. </a:t>
            </a:r>
            <a:r>
              <a:rPr lang="en-US" dirty="0" smtClean="0"/>
              <a:t>Share your expertise</a:t>
            </a:r>
            <a:r>
              <a:rPr lang="en-US" baseline="0" dirty="0" smtClean="0"/>
              <a:t> and enthusiasm </a:t>
            </a:r>
            <a:r>
              <a:rPr lang="en-US" dirty="0" smtClean="0"/>
              <a:t>for</a:t>
            </a:r>
            <a:r>
              <a:rPr lang="en-US" baseline="0" dirty="0" smtClean="0"/>
              <a:t> geosciences with student and teacher.  And help to inspire the next generation of scientist.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F15985-BEEB-5740-A58E-FEB97F77E60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608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3FB45-9EAC-B04A-A1B5-D4F63928CB03}" type="datetimeFigureOut">
              <a:rPr lang="en-US" smtClean="0"/>
              <a:t>10/21/14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73B7-F2F0-F049-B7BF-D507EE130F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449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3FB45-9EAC-B04A-A1B5-D4F63928CB03}" type="datetimeFigureOut">
              <a:rPr lang="en-US" smtClean="0"/>
              <a:t>10/21/14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73B7-F2F0-F049-B7BF-D507EE130F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434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3FB45-9EAC-B04A-A1B5-D4F63928CB03}" type="datetimeFigureOut">
              <a:rPr lang="en-US" smtClean="0"/>
              <a:t>10/21/14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73B7-F2F0-F049-B7BF-D507EE130F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774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3FB45-9EAC-B04A-A1B5-D4F63928CB03}" type="datetimeFigureOut">
              <a:rPr lang="en-US" smtClean="0"/>
              <a:t>10/21/14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73B7-F2F0-F049-B7BF-D507EE130F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202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3FB45-9EAC-B04A-A1B5-D4F63928CB03}" type="datetimeFigureOut">
              <a:rPr lang="en-US" smtClean="0"/>
              <a:t>10/21/14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73B7-F2F0-F049-B7BF-D507EE130F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016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3FB45-9EAC-B04A-A1B5-D4F63928CB03}" type="datetimeFigureOut">
              <a:rPr lang="en-US" smtClean="0"/>
              <a:t>10/21/14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73B7-F2F0-F049-B7BF-D507EE130F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813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3FB45-9EAC-B04A-A1B5-D4F63928CB03}" type="datetimeFigureOut">
              <a:rPr lang="en-US" smtClean="0"/>
              <a:t>10/21/14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73B7-F2F0-F049-B7BF-D507EE130F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425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3FB45-9EAC-B04A-A1B5-D4F63928CB03}" type="datetimeFigureOut">
              <a:rPr lang="en-US" smtClean="0"/>
              <a:t>10/21/14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73B7-F2F0-F049-B7BF-D507EE130F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090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3FB45-9EAC-B04A-A1B5-D4F63928CB03}" type="datetimeFigureOut">
              <a:rPr lang="en-US" smtClean="0"/>
              <a:t>10/21/14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73B7-F2F0-F049-B7BF-D507EE130F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249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3FB45-9EAC-B04A-A1B5-D4F63928CB03}" type="datetimeFigureOut">
              <a:rPr lang="en-US" smtClean="0"/>
              <a:t>10/21/14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73B7-F2F0-F049-B7BF-D507EE130F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915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3FB45-9EAC-B04A-A1B5-D4F63928CB03}" type="datetimeFigureOut">
              <a:rPr lang="en-US" smtClean="0"/>
              <a:t>10/21/14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F73B7-F2F0-F049-B7BF-D507EE130F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384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alphaModFix amt="4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3FB45-9EAC-B04A-A1B5-D4F63928CB03}" type="datetimeFigureOut">
              <a:rPr lang="en-US" smtClean="0"/>
              <a:t>10/21/14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CF73B7-F2F0-F049-B7BF-D507EE130F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352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50491"/>
            <a:ext cx="7772400" cy="1470025"/>
          </a:xfrm>
        </p:spPr>
        <p:txBody>
          <a:bodyPr/>
          <a:lstStyle/>
          <a:p>
            <a:r>
              <a:rPr lang="en-US" b="1" dirty="0">
                <a:solidFill>
                  <a:schemeClr val="tx2"/>
                </a:solidFill>
              </a:rPr>
              <a:t>Practical Ways Scientists Can Engage in Mars Education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Heidi L. K. Manning, Ph.D.</a:t>
            </a:r>
          </a:p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Concordia College, Moorhead, MN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6" name="Picture 5" descr="Concordia word 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267" y="5740398"/>
            <a:ext cx="3877733" cy="1104518"/>
          </a:xfrm>
          <a:prstGeom prst="rect">
            <a:avLst/>
          </a:prstGeom>
        </p:spPr>
      </p:pic>
      <p:pic>
        <p:nvPicPr>
          <p:cNvPr id="7" name="Picture 6" descr="nasa logo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5329" y="5754370"/>
            <a:ext cx="1310935" cy="108669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32" y="5754370"/>
            <a:ext cx="1078071" cy="1086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401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Outline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Mars Student Imaging Project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Undergraduate research projects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Speak at local K-12 schools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Teacher workshops</a:t>
            </a:r>
          </a:p>
        </p:txBody>
      </p:sp>
    </p:spTree>
    <p:extLst>
      <p:ext uri="{BB962C8B-B14F-4D97-AF65-F5344CB8AC3E}">
        <p14:creationId xmlns:p14="http://schemas.microsoft.com/office/powerpoint/2010/main" val="23247521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984807"/>
                </a:solidFill>
              </a:rPr>
              <a:t>MSIP:  Award Winning Project</a:t>
            </a:r>
            <a:endParaRPr lang="en-US" b="1" dirty="0">
              <a:solidFill>
                <a:srgbClr val="984807"/>
              </a:solidFill>
            </a:endParaRPr>
          </a:p>
        </p:txBody>
      </p:sp>
      <p:pic>
        <p:nvPicPr>
          <p:cNvPr id="4" name="Picture 3" descr="Screen Shot 2014-10-20 at 11.16.23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15138" r="5000" b="8166"/>
          <a:stretch/>
        </p:blipFill>
        <p:spPr>
          <a:xfrm>
            <a:off x="287870" y="1333501"/>
            <a:ext cx="8656718" cy="461062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72613" y="6285403"/>
            <a:ext cx="3178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Science, Vol. 339, Feb., 22 2013 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78453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Through MSIP students will: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1F497D"/>
                </a:solidFill>
              </a:rPr>
              <a:t>Learn to make detailed observations of THEMIS images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Become familiar with Mars geology 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Formulate their own research question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Develop a method to test their research question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Use JMARS-the GIS tool Mars geologist use in their work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Acquire their own THEMIS image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Develop skills to communicate scientific results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66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984807"/>
                </a:solidFill>
              </a:rPr>
              <a:t>Why you should consider the Mars Student Imaging Project for your class</a:t>
            </a:r>
            <a:endParaRPr lang="en-US" dirty="0">
              <a:solidFill>
                <a:srgbClr val="984807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1F497D"/>
                </a:solidFill>
              </a:rPr>
              <a:t>Excellent for teaching NGSS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Excellent for introductory science courses</a:t>
            </a:r>
          </a:p>
          <a:p>
            <a:pPr lvl="1"/>
            <a:r>
              <a:rPr lang="en-US" dirty="0" smtClean="0">
                <a:solidFill>
                  <a:srgbClr val="1F497D"/>
                </a:solidFill>
              </a:rPr>
              <a:t>Fulfills many common goals of General Education Courses</a:t>
            </a:r>
          </a:p>
          <a:p>
            <a:pPr lvl="2"/>
            <a:r>
              <a:rPr lang="en-US" dirty="0" smtClean="0">
                <a:solidFill>
                  <a:srgbClr val="1F497D"/>
                </a:solidFill>
              </a:rPr>
              <a:t>Nature of science as a way of knowing</a:t>
            </a:r>
          </a:p>
          <a:p>
            <a:pPr lvl="2"/>
            <a:r>
              <a:rPr lang="en-US" dirty="0" smtClean="0">
                <a:solidFill>
                  <a:srgbClr val="1F497D"/>
                </a:solidFill>
              </a:rPr>
              <a:t>Methodology and practices of scientists</a:t>
            </a:r>
          </a:p>
          <a:p>
            <a:pPr lvl="2"/>
            <a:r>
              <a:rPr lang="en-US" dirty="0" smtClean="0">
                <a:solidFill>
                  <a:srgbClr val="1F497D"/>
                </a:solidFill>
              </a:rPr>
              <a:t>Critical thinking skills</a:t>
            </a:r>
          </a:p>
          <a:p>
            <a:pPr lvl="2"/>
            <a:r>
              <a:rPr lang="en-US" dirty="0" smtClean="0">
                <a:solidFill>
                  <a:srgbClr val="1F497D"/>
                </a:solidFill>
              </a:rPr>
              <a:t>Communication skills</a:t>
            </a:r>
          </a:p>
          <a:p>
            <a:pPr lvl="1"/>
            <a:r>
              <a:rPr lang="en-US" dirty="0" smtClean="0">
                <a:solidFill>
                  <a:srgbClr val="1F497D"/>
                </a:solidFill>
              </a:rPr>
              <a:t>“Introduction to Geology”-Hobart and William Smith Colleges</a:t>
            </a:r>
          </a:p>
          <a:p>
            <a:pPr lvl="1"/>
            <a:r>
              <a:rPr lang="en-US" dirty="0" smtClean="0">
                <a:solidFill>
                  <a:srgbClr val="1F497D"/>
                </a:solidFill>
              </a:rPr>
              <a:t>“Introductory Astronomy”-Concordia College</a:t>
            </a:r>
          </a:p>
        </p:txBody>
      </p:sp>
    </p:spTree>
    <p:extLst>
      <p:ext uri="{BB962C8B-B14F-4D97-AF65-F5344CB8AC3E}">
        <p14:creationId xmlns:p14="http://schemas.microsoft.com/office/powerpoint/2010/main" val="3461800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984807"/>
                </a:solidFill>
              </a:rPr>
              <a:t>Implementation at a University</a:t>
            </a:r>
            <a:endParaRPr lang="en-US" dirty="0">
              <a:solidFill>
                <a:srgbClr val="984807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497D"/>
                </a:solidFill>
              </a:rPr>
              <a:t>Developed for grades 5-14 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Scheduling is planned for K-12 school day</a:t>
            </a:r>
          </a:p>
          <a:p>
            <a:pPr lvl="1"/>
            <a:r>
              <a:rPr lang="en-US" dirty="0" smtClean="0">
                <a:solidFill>
                  <a:srgbClr val="1F497D"/>
                </a:solidFill>
              </a:rPr>
              <a:t>Estimate </a:t>
            </a:r>
            <a:r>
              <a:rPr lang="en-US" dirty="0" smtClean="0">
                <a:solidFill>
                  <a:srgbClr val="1F497D"/>
                </a:solidFill>
              </a:rPr>
              <a:t>25-30</a:t>
            </a:r>
            <a:r>
              <a:rPr lang="en-US" dirty="0" smtClean="0">
                <a:solidFill>
                  <a:srgbClr val="1F497D"/>
                </a:solidFill>
              </a:rPr>
              <a:t> </a:t>
            </a:r>
            <a:r>
              <a:rPr lang="en-US" dirty="0" smtClean="0">
                <a:solidFill>
                  <a:srgbClr val="1F497D"/>
                </a:solidFill>
              </a:rPr>
              <a:t>hours of class time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Replaced all laboratory activities for the semester with MSIP activity</a:t>
            </a:r>
          </a:p>
          <a:p>
            <a:pPr lvl="1"/>
            <a:r>
              <a:rPr lang="en-US" dirty="0" smtClean="0">
                <a:solidFill>
                  <a:srgbClr val="1F497D"/>
                </a:solidFill>
              </a:rPr>
              <a:t>When possible, </a:t>
            </a:r>
            <a:r>
              <a:rPr lang="en-US" dirty="0">
                <a:solidFill>
                  <a:srgbClr val="1F497D"/>
                </a:solidFill>
              </a:rPr>
              <a:t>i</a:t>
            </a:r>
            <a:r>
              <a:rPr lang="en-US" dirty="0" smtClean="0">
                <a:solidFill>
                  <a:srgbClr val="1F497D"/>
                </a:solidFill>
              </a:rPr>
              <a:t>ncorporated previous laboratory activities into the lecture period</a:t>
            </a:r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900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71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984807"/>
                </a:solidFill>
              </a:rPr>
              <a:t>Suggested Scheduling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267" y="1176867"/>
            <a:ext cx="8754533" cy="5240866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Week 1-2: </a:t>
            </a:r>
            <a:r>
              <a:rPr lang="en-US" b="1" dirty="0" smtClean="0">
                <a:solidFill>
                  <a:schemeClr val="tx2"/>
                </a:solidFill>
              </a:rPr>
              <a:t>“Mars Image Analysis”</a:t>
            </a:r>
            <a:endParaRPr lang="en-US" b="1" dirty="0" smtClean="0">
              <a:solidFill>
                <a:schemeClr val="tx2"/>
              </a:solidFill>
            </a:endParaRPr>
          </a:p>
          <a:p>
            <a:r>
              <a:rPr lang="en-US" b="1" dirty="0" smtClean="0">
                <a:solidFill>
                  <a:schemeClr val="tx2"/>
                </a:solidFill>
              </a:rPr>
              <a:t>Week 3: Introduction to JMARS</a:t>
            </a:r>
          </a:p>
          <a:p>
            <a:r>
              <a:rPr lang="en-US" b="1" dirty="0" smtClean="0">
                <a:solidFill>
                  <a:schemeClr val="tx2"/>
                </a:solidFill>
              </a:rPr>
              <a:t>Week 4:  </a:t>
            </a:r>
            <a:r>
              <a:rPr lang="en-US" b="1" dirty="0" smtClean="0">
                <a:solidFill>
                  <a:schemeClr val="tx2"/>
                </a:solidFill>
              </a:rPr>
              <a:t>“Question Mars”</a:t>
            </a:r>
            <a:endParaRPr lang="en-US" b="1" dirty="0" smtClean="0">
              <a:solidFill>
                <a:schemeClr val="tx2"/>
              </a:solidFill>
            </a:endParaRPr>
          </a:p>
          <a:p>
            <a:r>
              <a:rPr lang="en-US" b="1" dirty="0" smtClean="0">
                <a:solidFill>
                  <a:schemeClr val="tx2"/>
                </a:solidFill>
              </a:rPr>
              <a:t>Week 5:  Prepare Proposal Presentation</a:t>
            </a:r>
          </a:p>
          <a:p>
            <a:r>
              <a:rPr lang="en-US" b="1" dirty="0" smtClean="0">
                <a:solidFill>
                  <a:schemeClr val="tx2"/>
                </a:solidFill>
              </a:rPr>
              <a:t>Week 6:  Present Proposal to ASU</a:t>
            </a:r>
          </a:p>
          <a:p>
            <a:r>
              <a:rPr lang="en-US" b="1" dirty="0" smtClean="0">
                <a:solidFill>
                  <a:schemeClr val="tx2"/>
                </a:solidFill>
              </a:rPr>
              <a:t>Week 7-9:  Data collection and analysis</a:t>
            </a:r>
          </a:p>
          <a:p>
            <a:pPr lvl="1"/>
            <a:r>
              <a:rPr lang="en-US" b="1" dirty="0" smtClean="0">
                <a:solidFill>
                  <a:schemeClr val="tx2"/>
                </a:solidFill>
              </a:rPr>
              <a:t>Week 8-Targeting for image</a:t>
            </a:r>
          </a:p>
          <a:p>
            <a:r>
              <a:rPr lang="en-US" b="1" dirty="0" smtClean="0">
                <a:solidFill>
                  <a:schemeClr val="tx2"/>
                </a:solidFill>
              </a:rPr>
              <a:t>Week 10:  new image analysis</a:t>
            </a:r>
          </a:p>
          <a:p>
            <a:r>
              <a:rPr lang="en-US" b="1" dirty="0" smtClean="0">
                <a:solidFill>
                  <a:schemeClr val="tx2"/>
                </a:solidFill>
              </a:rPr>
              <a:t>Week 11 Prepare Final Presentation</a:t>
            </a:r>
          </a:p>
          <a:p>
            <a:r>
              <a:rPr lang="en-US" b="1" dirty="0" smtClean="0">
                <a:solidFill>
                  <a:schemeClr val="tx2"/>
                </a:solidFill>
              </a:rPr>
              <a:t>Week 12:  Present Final Report to ASU</a:t>
            </a:r>
          </a:p>
          <a:p>
            <a:r>
              <a:rPr lang="en-US" b="1" dirty="0" smtClean="0">
                <a:solidFill>
                  <a:schemeClr val="tx2"/>
                </a:solidFill>
              </a:rPr>
              <a:t>Week 13: Write up Final Written Report and Poster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141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Impact of MSIP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Students are more engaged than with previous lab activities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Non-science majors are excited about science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Take </a:t>
            </a:r>
            <a:r>
              <a:rPr lang="en-US" dirty="0" smtClean="0">
                <a:solidFill>
                  <a:schemeClr val="tx2"/>
                </a:solidFill>
              </a:rPr>
              <a:t>more ownership of their learning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First-hand experience on how science is done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0980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984807"/>
                </a:solidFill>
              </a:rPr>
              <a:t>Undergraduate Research Projects</a:t>
            </a:r>
            <a:endParaRPr lang="en-US" dirty="0">
              <a:solidFill>
                <a:srgbClr val="984807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2339"/>
            <a:ext cx="8229600" cy="4525963"/>
          </a:xfrm>
        </p:spPr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Data on the Planetary Data System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Work with students to design projects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5" name="Picture 4" descr="Screen Shot 2014-10-21 at 9.19.18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9" b="7555"/>
          <a:stretch/>
        </p:blipFill>
        <p:spPr>
          <a:xfrm>
            <a:off x="237065" y="2663078"/>
            <a:ext cx="8212667" cy="4076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6912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Matthew, Kim, Nathan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Picture 3" descr="20141011_10232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597" y="1316058"/>
            <a:ext cx="7291778" cy="5468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9159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During and After School Activities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Connect with schools and science teachers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Be a guest speaker in science classes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Work with afterschool enrichment programs</a:t>
            </a:r>
          </a:p>
          <a:p>
            <a:endParaRPr lang="en-US" dirty="0" smtClean="0">
              <a:solidFill>
                <a:schemeClr val="tx2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965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984807"/>
                </a:solidFill>
              </a:rPr>
              <a:t>Teacher Workshops</a:t>
            </a:r>
            <a:endParaRPr lang="en-US" dirty="0">
              <a:solidFill>
                <a:srgbClr val="984807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1F497D"/>
                </a:solidFill>
              </a:rPr>
              <a:t>Connect with area teachers</a:t>
            </a:r>
          </a:p>
          <a:p>
            <a:pPr lvl="1"/>
            <a:r>
              <a:rPr lang="en-US" dirty="0" smtClean="0">
                <a:solidFill>
                  <a:srgbClr val="1F497D"/>
                </a:solidFill>
              </a:rPr>
              <a:t>Individual science teachers</a:t>
            </a:r>
          </a:p>
          <a:p>
            <a:pPr lvl="1"/>
            <a:r>
              <a:rPr lang="en-US" dirty="0" smtClean="0">
                <a:solidFill>
                  <a:srgbClr val="1F497D"/>
                </a:solidFill>
              </a:rPr>
              <a:t>School district curriculum </a:t>
            </a:r>
            <a:r>
              <a:rPr lang="en-US" dirty="0" smtClean="0">
                <a:solidFill>
                  <a:srgbClr val="1F497D"/>
                </a:solidFill>
              </a:rPr>
              <a:t>coordinators</a:t>
            </a:r>
          </a:p>
          <a:p>
            <a:r>
              <a:rPr lang="en-US" dirty="0">
                <a:solidFill>
                  <a:srgbClr val="1F497D"/>
                </a:solidFill>
              </a:rPr>
              <a:t>Connect with state educator groups</a:t>
            </a:r>
          </a:p>
          <a:p>
            <a:pPr lvl="1"/>
            <a:r>
              <a:rPr lang="en-US" dirty="0">
                <a:solidFill>
                  <a:srgbClr val="1F497D"/>
                </a:solidFill>
              </a:rPr>
              <a:t>MNSTA</a:t>
            </a:r>
          </a:p>
          <a:p>
            <a:pPr lvl="1"/>
            <a:r>
              <a:rPr lang="en-US" dirty="0" smtClean="0">
                <a:solidFill>
                  <a:srgbClr val="1F497D"/>
                </a:solidFill>
              </a:rPr>
              <a:t>NDSTA</a:t>
            </a:r>
            <a:endParaRPr lang="en-US" dirty="0" smtClean="0">
              <a:solidFill>
                <a:srgbClr val="1F497D"/>
              </a:solidFill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7355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975" y="2159000"/>
            <a:ext cx="3475222" cy="310531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479667" y="3244334"/>
            <a:ext cx="184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￼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479667" y="3244334"/>
            <a:ext cx="184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￼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443" y="3613666"/>
            <a:ext cx="3657600" cy="1092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097" y="5422900"/>
            <a:ext cx="1435100" cy="1435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5143500" cy="15875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5525" y="1693863"/>
            <a:ext cx="2577699" cy="165540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0328" y="5159864"/>
            <a:ext cx="3975100" cy="12573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81297" y="0"/>
            <a:ext cx="3644900" cy="215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857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984807"/>
                </a:solidFill>
              </a:rPr>
              <a:t>Teacher Workshops</a:t>
            </a:r>
            <a:endParaRPr lang="en-US" dirty="0">
              <a:solidFill>
                <a:srgbClr val="984807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mtClean="0">
                <a:solidFill>
                  <a:srgbClr val="1F497D"/>
                </a:solidFill>
              </a:rPr>
              <a:t>Connect with regional </a:t>
            </a:r>
            <a:r>
              <a:rPr lang="en-US" dirty="0" smtClean="0">
                <a:solidFill>
                  <a:srgbClr val="1F497D"/>
                </a:solidFill>
              </a:rPr>
              <a:t>school district cooperatives</a:t>
            </a:r>
          </a:p>
          <a:p>
            <a:pPr lvl="1"/>
            <a:r>
              <a:rPr lang="en-US" dirty="0" smtClean="0">
                <a:solidFill>
                  <a:srgbClr val="1F497D"/>
                </a:solidFill>
              </a:rPr>
              <a:t>Mars Education group at ASU or NASA centers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420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2" y="1711309"/>
            <a:ext cx="9029228" cy="50789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8325" y="513804"/>
            <a:ext cx="90460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Don’t be afraid to share your expertise</a:t>
            </a:r>
            <a:endParaRPr lang="en-US" sz="44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519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3210</TotalTime>
  <Words>463</Words>
  <Application>Microsoft Macintosh PowerPoint</Application>
  <PresentationFormat>On-screen Show (4:3)</PresentationFormat>
  <Paragraphs>74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Practical Ways Scientists Can Engage in Mars Education </vt:lpstr>
      <vt:lpstr>Outline</vt:lpstr>
      <vt:lpstr>MSIP:  Award Winning Project</vt:lpstr>
      <vt:lpstr>Through MSIP students will:</vt:lpstr>
      <vt:lpstr>Why you should consider the Mars Student Imaging Project for your class</vt:lpstr>
      <vt:lpstr>Implementation at a University</vt:lpstr>
      <vt:lpstr>Suggested Scheduling </vt:lpstr>
      <vt:lpstr>Impact of MSIP</vt:lpstr>
      <vt:lpstr>Undergraduate Research Projects</vt:lpstr>
      <vt:lpstr>Matthew, Kim, Nathan</vt:lpstr>
      <vt:lpstr>During and After School Activities</vt:lpstr>
      <vt:lpstr>Teacher Workshops</vt:lpstr>
      <vt:lpstr>PowerPoint Presentation</vt:lpstr>
      <vt:lpstr>Teacher Workshops</vt:lpstr>
      <vt:lpstr>PowerPoint Presentation</vt:lpstr>
    </vt:vector>
  </TitlesOfParts>
  <Company>Concordia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Practical Ways Scientists Can Engage in Mars Education </dc:title>
  <dc:creator>Heidi L. K. Manning</dc:creator>
  <cp:lastModifiedBy>Heidi L. K. Manning</cp:lastModifiedBy>
  <cp:revision>36</cp:revision>
  <dcterms:created xsi:type="dcterms:W3CDTF">2014-10-19T02:26:24Z</dcterms:created>
  <dcterms:modified xsi:type="dcterms:W3CDTF">2014-10-21T14:47:18Z</dcterms:modified>
</cp:coreProperties>
</file>