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0" r:id="rId4"/>
    <p:sldId id="259" r:id="rId5"/>
    <p:sldId id="273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1382" autoAdjust="0"/>
  </p:normalViewPr>
  <p:slideViewPr>
    <p:cSldViewPr>
      <p:cViewPr>
        <p:scale>
          <a:sx n="60" d="100"/>
          <a:sy n="60" d="100"/>
        </p:scale>
        <p:origin x="-1656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66FA-278F-40C5-883A-675F45426C7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FA59B-CBEC-4EFD-B5CC-D1ACC3DE29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23BE6-65A3-48E0-9508-701AC582F0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E02EE-755C-4F3D-9066-7E22819A10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629DD-4E76-4E34-9066-0BA03BFA55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8642F-63CC-43CC-B3FE-9D759D1BA9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0F486-D464-4F8A-A755-92B8D0D16C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3D4BC-595D-4F03-A904-3E7ABC9FD1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9A6583-BBDE-4A6D-86C4-9C939DE6BB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45982-C0F9-49DA-8930-5F666DA6A85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99A7E-5627-4E71-B9F8-EA954FECE3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5000"/>
            <a:lum bright="-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72769-9076-4CAD-841A-B0AE2DD7BA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10/28/2014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90600" y="4114800"/>
            <a:ext cx="7010400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>
                <a:solidFill>
                  <a:prstClr val="black"/>
                </a:solidFill>
              </a:rPr>
              <a:t>By</a:t>
            </a:r>
            <a:endParaRPr lang="en-US" dirty="0">
              <a:solidFill>
                <a:prstClr val="black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prstClr val="black"/>
                </a:solidFill>
              </a:rPr>
              <a:t>Mansour </a:t>
            </a:r>
            <a:r>
              <a:rPr lang="en-US" sz="1600" dirty="0" smtClean="0">
                <a:solidFill>
                  <a:prstClr val="black"/>
                </a:solidFill>
              </a:rPr>
              <a:t>Al-Hashim,  Patricia Corcoran</a:t>
            </a:r>
            <a:endParaRPr lang="en-US" sz="1600" dirty="0">
              <a:solidFill>
                <a:prstClr val="black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prstClr val="black"/>
                </a:solidFill>
              </a:rPr>
              <a:t>Department of Earth Sciences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solidFill>
                  <a:prstClr val="black"/>
                </a:solidFill>
              </a:rPr>
              <a:t>Western </a:t>
            </a:r>
            <a:r>
              <a:rPr lang="en-US" sz="1600" dirty="0" smtClean="0">
                <a:solidFill>
                  <a:prstClr val="black"/>
                </a:solidFill>
              </a:rPr>
              <a:t>University</a:t>
            </a:r>
          </a:p>
          <a:p>
            <a:pPr algn="ctr">
              <a:lnSpc>
                <a:spcPct val="150000"/>
              </a:lnSpc>
            </a:pPr>
            <a:r>
              <a:rPr lang="en-US" sz="1600" dirty="0" smtClean="0">
                <a:solidFill>
                  <a:prstClr val="black"/>
                </a:solidFill>
              </a:rPr>
              <a:t>GSA 2014 Annual Meeting, 19-22 October, Vancouver, BC, Canada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2971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EVIDENCE FOR SYN-SEDIMENTARY TECTONISM IN A PALEOPROTEROZOIC RIFT BASIN: THE ESPANOLA FORMATION, LOWER HURONIAN SUPERGROUP, CANADA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Aims of the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Introducing the stratigraphy, sedimentology and depositional environment of one of the oldest carbonate deposits in the world</a:t>
            </a:r>
          </a:p>
          <a:p>
            <a:endParaRPr lang="en-US" dirty="0" smtClean="0"/>
          </a:p>
          <a:p>
            <a:r>
              <a:rPr lang="en-US" dirty="0" smtClean="0"/>
              <a:t>Presenting evidence of syn-depositional, rift-related tectonic activities from the Espanola Formation </a:t>
            </a:r>
          </a:p>
          <a:p>
            <a:endParaRPr lang="en-US" dirty="0" smtClean="0"/>
          </a:p>
          <a:p>
            <a:r>
              <a:rPr lang="en-US" dirty="0" smtClean="0"/>
              <a:t>Comparing geochemical signatures of Espanola rocks with those of other rift basin deposits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2998" y="1752600"/>
            <a:ext cx="330240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399" y="2283187"/>
            <a:ext cx="4904166" cy="36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Connector 12"/>
          <p:cNvCxnSpPr/>
          <p:nvPr/>
        </p:nvCxnSpPr>
        <p:spPr>
          <a:xfrm flipV="1">
            <a:off x="2209800" y="2057400"/>
            <a:ext cx="3200400" cy="2438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209800" y="4495800"/>
            <a:ext cx="3200400" cy="12954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36393" y="2286000"/>
            <a:ext cx="133140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7" name="Straight Connector 26"/>
          <p:cNvCxnSpPr/>
          <p:nvPr/>
        </p:nvCxnSpPr>
        <p:spPr>
          <a:xfrm flipV="1">
            <a:off x="7010400" y="2362200"/>
            <a:ext cx="685800" cy="14478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010400" y="4038600"/>
            <a:ext cx="685800" cy="45720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5562600" y="3505200"/>
            <a:ext cx="0" cy="1981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334000" y="3505200"/>
            <a:ext cx="114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562600" y="2209800"/>
            <a:ext cx="0" cy="12954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 rot="16200000">
            <a:off x="4844558" y="4387358"/>
            <a:ext cx="10374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 smtClean="0"/>
              <a:t>Lower Huronian</a:t>
            </a:r>
            <a:endParaRPr lang="en-US" sz="1000" b="1" dirty="0"/>
          </a:p>
        </p:txBody>
      </p:sp>
      <p:sp>
        <p:nvSpPr>
          <p:cNvPr id="26" name="Rectangle 25"/>
          <p:cNvSpPr/>
          <p:nvPr/>
        </p:nvSpPr>
        <p:spPr>
          <a:xfrm rot="16200000">
            <a:off x="4843756" y="2758623"/>
            <a:ext cx="103906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 smtClean="0"/>
              <a:t>Upper Huronian</a:t>
            </a:r>
            <a:endParaRPr lang="en-US" sz="1000" b="1" dirty="0"/>
          </a:p>
        </p:txBody>
      </p:sp>
      <p:sp>
        <p:nvSpPr>
          <p:cNvPr id="16" name="Rectangle 15"/>
          <p:cNvSpPr/>
          <p:nvPr/>
        </p:nvSpPr>
        <p:spPr>
          <a:xfrm>
            <a:off x="152400" y="5943600"/>
            <a:ext cx="257955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Modified from Young et al. (2001), Bekker et al. (2005)</a:t>
            </a:r>
            <a:endParaRPr lang="en-US" sz="800" dirty="0"/>
          </a:p>
        </p:txBody>
      </p:sp>
      <p:sp>
        <p:nvSpPr>
          <p:cNvPr id="19" name="Rectangle 18"/>
          <p:cNvSpPr/>
          <p:nvPr/>
        </p:nvSpPr>
        <p:spPr>
          <a:xfrm>
            <a:off x="7315200" y="5943600"/>
            <a:ext cx="163378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Modified from Bekker et al. (2005)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Field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C:\Users\dell\Desktop\GSA Anuual Meeting\Quirke Syncline map for publications (Grayscale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905000"/>
            <a:ext cx="8915400" cy="45398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240"/>
          <a:stretch>
            <a:fillRect/>
          </a:stretch>
        </p:blipFill>
        <p:spPr bwMode="auto">
          <a:xfrm>
            <a:off x="457200" y="304800"/>
            <a:ext cx="1114425" cy="6461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09825" y="304800"/>
            <a:ext cx="790575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0974" y="304801"/>
            <a:ext cx="733426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3050" y="304800"/>
            <a:ext cx="74295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1524000" y="304800"/>
            <a:ext cx="838200" cy="640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200400" y="304800"/>
            <a:ext cx="685800" cy="640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724400" y="304800"/>
            <a:ext cx="533400" cy="6400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04800" y="304800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2286000" y="304800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3886200" y="304800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0" y="15240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50</a:t>
            </a:r>
            <a:endParaRPr lang="en-US" sz="1200" dirty="0"/>
          </a:p>
        </p:txBody>
      </p:sp>
      <p:sp>
        <p:nvSpPr>
          <p:cNvPr id="31" name="Rectangle 30"/>
          <p:cNvSpPr/>
          <p:nvPr/>
        </p:nvSpPr>
        <p:spPr>
          <a:xfrm>
            <a:off x="1903420" y="152400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100</a:t>
            </a:r>
            <a:endParaRPr lang="en-US" sz="1200" dirty="0"/>
          </a:p>
        </p:txBody>
      </p:sp>
      <p:sp>
        <p:nvSpPr>
          <p:cNvPr id="32" name="Rectangle 31"/>
          <p:cNvSpPr/>
          <p:nvPr/>
        </p:nvSpPr>
        <p:spPr>
          <a:xfrm>
            <a:off x="3503620" y="152400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150</a:t>
            </a:r>
            <a:endParaRPr lang="en-US" sz="1200" dirty="0"/>
          </a:p>
        </p:txBody>
      </p:sp>
      <p:sp>
        <p:nvSpPr>
          <p:cNvPr id="33" name="Rectangle 32"/>
          <p:cNvSpPr/>
          <p:nvPr/>
        </p:nvSpPr>
        <p:spPr>
          <a:xfrm>
            <a:off x="4875220" y="152400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200</a:t>
            </a:r>
            <a:endParaRPr lang="en-US" sz="1200" dirty="0"/>
          </a:p>
        </p:txBody>
      </p:sp>
      <p:cxnSp>
        <p:nvCxnSpPr>
          <p:cNvPr id="34" name="Straight Connector 33"/>
          <p:cNvCxnSpPr/>
          <p:nvPr/>
        </p:nvCxnSpPr>
        <p:spPr>
          <a:xfrm flipH="1">
            <a:off x="5257800" y="304800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0" y="-76200"/>
            <a:ext cx="3273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m</a:t>
            </a:r>
            <a:endParaRPr lang="en-US" sz="1400" dirty="0"/>
          </a:p>
        </p:txBody>
      </p:sp>
      <p:cxnSp>
        <p:nvCxnSpPr>
          <p:cNvPr id="20" name="Straight Connector 19"/>
          <p:cNvCxnSpPr/>
          <p:nvPr/>
        </p:nvCxnSpPr>
        <p:spPr>
          <a:xfrm flipH="1">
            <a:off x="304800" y="6705600"/>
            <a:ext cx="152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04962" y="6550223"/>
            <a:ext cx="2760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0</a:t>
            </a:r>
            <a:endParaRPr lang="en-US" sz="1400" dirty="0"/>
          </a:p>
        </p:txBody>
      </p:sp>
      <p:pic>
        <p:nvPicPr>
          <p:cNvPr id="2" name="Picture 2" descr="C:\Users\dell\Desktop\Untitled-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22736" y="4114800"/>
            <a:ext cx="1583064" cy="2589805"/>
          </a:xfrm>
          <a:prstGeom prst="rect">
            <a:avLst/>
          </a:prstGeom>
          <a:noFill/>
        </p:spPr>
      </p:pic>
      <p:sp>
        <p:nvSpPr>
          <p:cNvPr id="29" name="Rectangle 28"/>
          <p:cNvSpPr/>
          <p:nvPr/>
        </p:nvSpPr>
        <p:spPr>
          <a:xfrm>
            <a:off x="89792" y="3352800"/>
            <a:ext cx="3417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25</a:t>
            </a:r>
            <a:endParaRPr lang="en-US" sz="1200" dirty="0"/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381000" y="35052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H="1" flipV="1">
            <a:off x="3962400" y="3505200"/>
            <a:ext cx="76200" cy="14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5257800" y="35052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2057400" y="3380601"/>
            <a:ext cx="381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75</a:t>
            </a:r>
            <a:endParaRPr lang="en-US" sz="1200" dirty="0"/>
          </a:p>
        </p:txBody>
      </p:sp>
      <p:sp>
        <p:nvSpPr>
          <p:cNvPr id="41" name="Rectangle 40"/>
          <p:cNvSpPr/>
          <p:nvPr/>
        </p:nvSpPr>
        <p:spPr>
          <a:xfrm>
            <a:off x="3579820" y="3352800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125</a:t>
            </a:r>
            <a:endParaRPr lang="en-US" sz="1200" dirty="0"/>
          </a:p>
        </p:txBody>
      </p:sp>
      <p:sp>
        <p:nvSpPr>
          <p:cNvPr id="49" name="Rectangle 48"/>
          <p:cNvSpPr/>
          <p:nvPr/>
        </p:nvSpPr>
        <p:spPr>
          <a:xfrm>
            <a:off x="4913692" y="3380601"/>
            <a:ext cx="420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175</a:t>
            </a:r>
            <a:endParaRPr lang="en-US" sz="1200" dirty="0"/>
          </a:p>
        </p:txBody>
      </p:sp>
      <p:cxnSp>
        <p:nvCxnSpPr>
          <p:cNvPr id="52" name="Straight Connector 51"/>
          <p:cNvCxnSpPr/>
          <p:nvPr/>
        </p:nvCxnSpPr>
        <p:spPr>
          <a:xfrm flipH="1">
            <a:off x="2362200" y="3505200"/>
            <a:ext cx="7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6824470" y="228600"/>
            <a:ext cx="17861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Core 150-2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Sedimentology and Stratigraphy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4724400" cy="533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600" b="1" dirty="0" smtClean="0"/>
              <a:t>Facies 1- Thickly-interbedded siltstone-carbonate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0"/>
            <a:ext cx="355812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5029200" y="1143000"/>
            <a:ext cx="38192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/>
              <a:t>Facies 2- Interstratified mudstone-siltstone</a:t>
            </a:r>
            <a:endParaRPr lang="en-US" sz="1600" b="1" dirty="0"/>
          </a:p>
        </p:txBody>
      </p:sp>
      <p:pic>
        <p:nvPicPr>
          <p:cNvPr id="7" name="Picture 2" descr="C:\Users\dell\Desktop\Pictur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1524000"/>
            <a:ext cx="3581400" cy="2319673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52400" y="3810000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b="1" dirty="0" smtClean="0"/>
              <a:t>Facies 3- Interbedded siltstone-thinly-laminated carbonate</a:t>
            </a:r>
            <a:endParaRPr lang="en-US" sz="1600" b="1" dirty="0"/>
          </a:p>
        </p:txBody>
      </p:sp>
      <p:pic>
        <p:nvPicPr>
          <p:cNvPr id="9" name="Picture 2" descr="C:\Users\dell\Desktop\Picture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406671"/>
            <a:ext cx="3557559" cy="2298929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079442" y="3886200"/>
            <a:ext cx="31501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smtClean="0"/>
              <a:t>Facies 4- Thickly bedded carbonate</a:t>
            </a:r>
            <a:endParaRPr lang="en-US" sz="1600" b="1" dirty="0"/>
          </a:p>
        </p:txBody>
      </p:sp>
      <p:pic>
        <p:nvPicPr>
          <p:cNvPr id="11" name="Picture 2" descr="C:\Users\dell\Desktop\Picture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4392791"/>
            <a:ext cx="3581400" cy="23128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Sedimentology and Stratigraphy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2286000" cy="5333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/>
              <a:t>Facies 5- Mudstone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799"/>
            <a:ext cx="3581400" cy="2316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4953000" y="1066800"/>
            <a:ext cx="18807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Facies 6- Siltstone</a:t>
            </a:r>
            <a:endParaRPr lang="en-US" b="1" dirty="0"/>
          </a:p>
        </p:txBody>
      </p:sp>
      <p:pic>
        <p:nvPicPr>
          <p:cNvPr id="8" name="Picture 5" descr="C:\Users\dell\Desktop\Picture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447800"/>
            <a:ext cx="3429000" cy="234765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36913" y="3810000"/>
            <a:ext cx="20490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Facies 7- Sandstone</a:t>
            </a:r>
            <a:endParaRPr lang="en-US" b="1" dirty="0"/>
          </a:p>
        </p:txBody>
      </p:sp>
      <p:pic>
        <p:nvPicPr>
          <p:cNvPr id="10" name="Picture 5" descr="C:\Users\dell\Desktop\Picture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419600"/>
            <a:ext cx="3581400" cy="231867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4953000" y="3810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/>
              <a:t>Facies 8- Intraformational breccia and conglomerate</a:t>
            </a:r>
            <a:endParaRPr lang="en-US" b="1" dirty="0"/>
          </a:p>
        </p:txBody>
      </p:sp>
      <p:pic>
        <p:nvPicPr>
          <p:cNvPr id="14" name="Picture 4" descr="C:\Users\dell\Desktop\Picture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4419600"/>
            <a:ext cx="3581400" cy="2311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prstClr val="black"/>
                </a:solidFill>
              </a:rPr>
              <a:t>Sedimentology and Stratigraphy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1621448"/>
            <a:ext cx="2599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Facies 9- Rusty carbonate</a:t>
            </a:r>
            <a:endParaRPr lang="en-US" b="1" dirty="0"/>
          </a:p>
        </p:txBody>
      </p:sp>
      <p:pic>
        <p:nvPicPr>
          <p:cNvPr id="6" name="Picture 2" descr="C:\Users\dell\Desktop\Picture1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286" y="2057400"/>
            <a:ext cx="4021540" cy="2590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800600" y="1600200"/>
            <a:ext cx="3422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Facies 10- Stromatolitic carbonate</a:t>
            </a:r>
            <a:endParaRPr lang="en-US" b="1" dirty="0"/>
          </a:p>
        </p:txBody>
      </p:sp>
      <p:pic>
        <p:nvPicPr>
          <p:cNvPr id="8" name="Picture 3" descr="C:\Users\dell\Desktop\Picture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009775"/>
            <a:ext cx="3962400" cy="25622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Depositional environment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72200" y="1676399"/>
            <a:ext cx="2895600" cy="192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dell\Desktop\Research Writing\AESRC\Photos\Ripple marks\DSC_00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942135"/>
            <a:ext cx="2895600" cy="1925265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676400"/>
            <a:ext cx="2971800" cy="1976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6462" y="1676401"/>
            <a:ext cx="2979538" cy="1981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54232" y="3920825"/>
            <a:ext cx="3013568" cy="194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48000" y="3942015"/>
            <a:ext cx="2895600" cy="1925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2590800" y="2362200"/>
            <a:ext cx="3962400" cy="2895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The inferred characteristics of the depositional environment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 Shallow-marine (intertidal)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 Frequent subaerial exposure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 Periodic influxes of siliciclastic sediments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 Warm paleoclimate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 Tectonic instability during sedimentation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Indications of tectonic instability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761999"/>
          </a:xfrm>
        </p:spPr>
        <p:txBody>
          <a:bodyPr>
            <a:normAutofit/>
          </a:bodyPr>
          <a:lstStyle/>
          <a:p>
            <a:r>
              <a:rPr lang="en-US" sz="3000" dirty="0" smtClean="0"/>
              <a:t>Slump structures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125" name="Picture 5" descr="C:\Users\dell\Desktop\GSA Anuual Meeting\DSC_0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1" y="1981200"/>
            <a:ext cx="4267199" cy="2837233"/>
          </a:xfrm>
          <a:prstGeom prst="rect">
            <a:avLst/>
          </a:prstGeom>
          <a:noFill/>
        </p:spPr>
      </p:pic>
      <p:pic>
        <p:nvPicPr>
          <p:cNvPr id="5126" name="Picture 6" descr="C:\Users\dell\Desktop\GSA Anuual Meeting\DSC_01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81202"/>
            <a:ext cx="4343400" cy="2887898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152400" y="4953000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Down-slope movement &gt;&gt; oversteepening of slope &gt;&gt; tectonic response to faulting activities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152400" y="5754469"/>
            <a:ext cx="8534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Down-slope movement &gt;&gt; increased water saturation by liquefaction &gt;&gt; seismic shaking &gt;&gt; tectonic and faulting activities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prstClr val="black"/>
                </a:solidFill>
              </a:rPr>
              <a:t>Indications of tectonic instability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9144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Forceful intrusions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146" name="Picture 2" descr="C:\Users\dell\Desktop\Research Writing\AESRC\Photos\Clastic dikes (dykes)\DSC_00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057400"/>
            <a:ext cx="4354983" cy="28956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152400" y="5124271"/>
            <a:ext cx="8686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Stage 1: Tectonic instability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&gt;&gt;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faults and </a:t>
            </a:r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fractures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Stage 2: Seismic shaking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&gt;&gt; fluidization&gt;&gt;</a:t>
            </a:r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mobilization and intrusion </a:t>
            </a:r>
            <a:r>
              <a:rPr kumimoji="0" lang="en-US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of clastic sediments</a:t>
            </a:r>
            <a:endParaRPr kumimoji="0" lang="en-US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dell\Desktop\Research Writing\AESRC\Photos\Clastic dikes (dykes)\DSC_00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057400"/>
            <a:ext cx="4343400" cy="2887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dell\Desktop\Picture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124" y="2209800"/>
            <a:ext cx="2945876" cy="1905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prstClr val="black"/>
                </a:solidFill>
              </a:rPr>
              <a:t>Indications of tectonic instability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83820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Soft-sediment deformation structures</a:t>
            </a:r>
            <a:r>
              <a:rPr lang="en-US" sz="2800" dirty="0" smtClean="0"/>
              <a:t> (seismites)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7" name="Picture 3" descr="C:\Users\dell\Desktop\GSA Anuual Meeting\DSC_00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209800"/>
            <a:ext cx="2865119" cy="19050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152400" y="4267200"/>
            <a:ext cx="868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Liquidization of unconsolidated, water-saturated sediments &gt;&gt; periodic and sudden syndepositional seismic activities  </a:t>
            </a:r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 descr="C:\Users\dell\Desktop\GSA Anuual Meeting\DSC_0126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54680" y="2209800"/>
            <a:ext cx="286512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Geochemical signatures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5867400"/>
            <a:ext cx="8229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A-Oceanic island arc      B-Continental arc      C-Active continental margin        D-Passive margin</a:t>
            </a:r>
            <a:endParaRPr lang="en-US" sz="1600" b="1" dirty="0"/>
          </a:p>
        </p:txBody>
      </p:sp>
      <p:pic>
        <p:nvPicPr>
          <p:cNvPr id="1027" name="Picture 3" descr="C:\Users\dell\Desktop\Th-Sc-Zr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057400"/>
            <a:ext cx="4524944" cy="3372213"/>
          </a:xfrm>
          <a:prstGeom prst="rect">
            <a:avLst/>
          </a:prstGeom>
          <a:noFill/>
        </p:spPr>
      </p:pic>
      <p:pic>
        <p:nvPicPr>
          <p:cNvPr id="1028" name="Picture 4" descr="C:\Users\dell\Desktop\Th-Sc-Zr10 for Espanola Formation with field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1577" y="1981200"/>
            <a:ext cx="4276223" cy="35052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6200" y="2283023"/>
            <a:ext cx="9589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/>
              <a:t>Rift basins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6781800" y="5334000"/>
            <a:ext cx="1811714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dirty="0" smtClean="0">
                <a:latin typeface="Times New Roman" pitchFamily="18" charset="0"/>
                <a:cs typeface="Times New Roman" pitchFamily="18" charset="0"/>
              </a:rPr>
              <a:t>Diagrams from Bhatia and Crook, 1986</a:t>
            </a:r>
            <a:endParaRPr lang="en-US" sz="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Weathering indices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Chemical index of alteration (CIA)</a:t>
            </a:r>
          </a:p>
          <a:p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CIA = [(Al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) / (CaO* + Na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O + K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O + Al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6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)]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34720" y="2819400"/>
          <a:ext cx="6456680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868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Material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Average CIA values</a:t>
                      </a:r>
                      <a:endParaRPr lang="en-US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Fresh</a:t>
                      </a:r>
                      <a:r>
                        <a:rPr lang="en-US" b="1" baseline="0" dirty="0" smtClean="0"/>
                        <a:t>, unweathered igneous rocks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50</a:t>
                      </a:r>
                      <a:endParaRPr lang="en-US" b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Espanola Formation (siliciclastic samples)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63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Average shales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70 to 75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 smtClean="0"/>
                        <a:t>Rocks composed entirely of</a:t>
                      </a:r>
                      <a:r>
                        <a:rPr lang="en-US" b="1" baseline="0" dirty="0" smtClean="0"/>
                        <a:t> kaolinite, gibbsite</a:t>
                      </a:r>
                      <a:r>
                        <a:rPr lang="en-US" b="1" baseline="0" smtClean="0"/>
                        <a:t>, and/or </a:t>
                      </a:r>
                      <a:r>
                        <a:rPr lang="en-US" b="1" baseline="0" dirty="0" smtClean="0"/>
                        <a:t>chlorite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Close</a:t>
                      </a:r>
                      <a:r>
                        <a:rPr lang="en-US" b="1" baseline="0" dirty="0" smtClean="0"/>
                        <a:t> to 100</a:t>
                      </a:r>
                      <a:endParaRPr lang="en-US" b="1" dirty="0"/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7620000" y="2819400"/>
            <a:ext cx="0" cy="2362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 rot="5400000">
            <a:off x="6631941" y="3731259"/>
            <a:ext cx="23454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Increasing weathering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914400" y="5410200"/>
            <a:ext cx="731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Implication: siliciclastic rocks of the Espanola Formation are immature, and indicate either negligible weathering of the source rocks or proximity to source area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4400" y="3581400"/>
            <a:ext cx="6477000" cy="685800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Autofit/>
          </a:bodyPr>
          <a:lstStyle/>
          <a:p>
            <a:r>
              <a:rPr lang="en-US" sz="2600" dirty="0" smtClean="0"/>
              <a:t>The Espanola Formation was likely deposited in a rift basin characterized by active syndepositional faulting processes and associated tectonic instability</a:t>
            </a:r>
          </a:p>
          <a:p>
            <a:endParaRPr lang="en-US" sz="2600" dirty="0" smtClean="0"/>
          </a:p>
          <a:p>
            <a:r>
              <a:rPr lang="en-US" sz="2600" dirty="0" smtClean="0"/>
              <a:t>The evidence is in the form of slope failure, forceful intrusion of liquefied sediments and soft-sediment deformation</a:t>
            </a:r>
          </a:p>
          <a:p>
            <a:endParaRPr lang="en-US" sz="2600" dirty="0" smtClean="0"/>
          </a:p>
          <a:p>
            <a:r>
              <a:rPr lang="en-US" sz="2600" dirty="0" smtClean="0"/>
              <a:t>Geochemical signatures of Espanola rocks are in agreement with those reported from other rift basin deposits , which show a continental signature with geochemical immaturity   </a:t>
            </a:r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dirty="0" smtClean="0"/>
              <a:t>Thank you!</a:t>
            </a:r>
            <a:endParaRPr lang="en-US" sz="7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4577C-BA10-481D-9361-33A2A07CBA4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1750">
          <a:solidFill>
            <a:srgbClr val="FFFF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3126</TotalTime>
  <Words>492</Words>
  <Application>Microsoft Office PowerPoint</Application>
  <PresentationFormat>On-screen Show (4:3)</PresentationFormat>
  <Paragraphs>101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1_Office Theme</vt:lpstr>
      <vt:lpstr>EVIDENCE FOR SYN-SEDIMENTARY TECTONISM IN A PALEOPROTEROZOIC RIFT BASIN: THE ESPANOLA FORMATION, LOWER HURONIAN SUPERGROUP, CANADA</vt:lpstr>
      <vt:lpstr>Aims of the presentation</vt:lpstr>
      <vt:lpstr>Introduction</vt:lpstr>
      <vt:lpstr>Field Area</vt:lpstr>
      <vt:lpstr>Slide 5</vt:lpstr>
      <vt:lpstr>Sedimentology and Stratigraphy</vt:lpstr>
      <vt:lpstr>Sedimentology and Stratigraphy</vt:lpstr>
      <vt:lpstr>Sedimentology and Stratigraphy</vt:lpstr>
      <vt:lpstr>Depositional environment</vt:lpstr>
      <vt:lpstr>Indications of tectonic instability</vt:lpstr>
      <vt:lpstr>Indications of tectonic instability</vt:lpstr>
      <vt:lpstr>Indications of tectonic instability</vt:lpstr>
      <vt:lpstr>Geochemical signatures</vt:lpstr>
      <vt:lpstr>Weathering indices</vt:lpstr>
      <vt:lpstr>Conclusions</vt:lpstr>
      <vt:lpstr>Thank you!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Mansour</dc:creator>
  <cp:lastModifiedBy>Mansour</cp:lastModifiedBy>
  <cp:revision>194</cp:revision>
  <dcterms:created xsi:type="dcterms:W3CDTF">2014-10-07T20:09:49Z</dcterms:created>
  <dcterms:modified xsi:type="dcterms:W3CDTF">2014-10-28T19:25:43Z</dcterms:modified>
</cp:coreProperties>
</file>