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jpg" ContentType="image/jpeg"/>
  <Default Extension="emf" ContentType="image/x-emf"/>
  <Default Extension="rels" ContentType="application/vnd.openxmlformats-package.relationships+xml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7"/>
  </p:notesMasterIdLst>
  <p:sldIdLst>
    <p:sldId id="256" r:id="rId2"/>
    <p:sldId id="257" r:id="rId3"/>
    <p:sldId id="258" r:id="rId4"/>
    <p:sldId id="263" r:id="rId5"/>
    <p:sldId id="281" r:id="rId6"/>
    <p:sldId id="272" r:id="rId7"/>
    <p:sldId id="259" r:id="rId8"/>
    <p:sldId id="260" r:id="rId9"/>
    <p:sldId id="266" r:id="rId10"/>
    <p:sldId id="284" r:id="rId11"/>
    <p:sldId id="280" r:id="rId12"/>
    <p:sldId id="274" r:id="rId13"/>
    <p:sldId id="273" r:id="rId14"/>
    <p:sldId id="282" r:id="rId15"/>
    <p:sldId id="279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450" autoAdjust="0"/>
    <p:restoredTop sz="92085" autoAdjust="0"/>
  </p:normalViewPr>
  <p:slideViewPr>
    <p:cSldViewPr snapToGrid="0" snapToObjects="1">
      <p:cViewPr>
        <p:scale>
          <a:sx n="94" d="100"/>
          <a:sy n="94" d="100"/>
        </p:scale>
        <p:origin x="-776" y="-8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viewProps" Target="viewProps.xml"/><Relationship Id="rId21" Type="http://schemas.openxmlformats.org/officeDocument/2006/relationships/theme" Target="theme/theme1.xml"/><Relationship Id="rId22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printerSettings" Target="printerSettings/printerSettings1.bin"/><Relationship Id="rId1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CCA58A0-0A6D-E647-8024-28645BEC15E7}" type="datetimeFigureOut">
              <a:rPr lang="en-US" smtClean="0"/>
              <a:t>10/27/14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B67570F-04BF-8546-83C7-0787E55D90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86422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67570F-04BF-8546-83C7-0787E55D9098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188575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67570F-04BF-8546-83C7-0787E55D9098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827613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67570F-04BF-8546-83C7-0787E55D9098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198312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67570F-04BF-8546-83C7-0787E55D9098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647281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67570F-04BF-8546-83C7-0787E55D9098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229598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67570F-04BF-8546-83C7-0787E55D9098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320260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67570F-04BF-8546-83C7-0787E55D9098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082788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67570F-04BF-8546-83C7-0787E55D9098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136659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10/27/14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75152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10/27/14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528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10/27/14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30215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10/27/14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46254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10/27/14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90340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10/27/14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71638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10/27/14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97752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10/27/14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52353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10/27/14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37537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10/27/14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15746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10/27/14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35545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FECD78-3C8E-49F2-8FAB-59489D168ABB}" type="datetimeFigureOut">
              <a:rPr lang="en-US" smtClean="0"/>
              <a:t>10/27/14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B56013-B943-42BA-886F-6F9D4EB85E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55756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3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Relationship Id="rId3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png"/><Relationship Id="rId3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4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png"/><Relationship Id="rId3" Type="http://schemas.openxmlformats.org/officeDocument/2006/relationships/image" Target="../media/image1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4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4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0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95631" y="328184"/>
            <a:ext cx="8270838" cy="1365149"/>
          </a:xfrm>
          <a:ln>
            <a:solidFill>
              <a:schemeClr val="tx1">
                <a:lumMod val="85000"/>
              </a:schemeClr>
            </a:solidFill>
          </a:ln>
        </p:spPr>
        <p:txBody>
          <a:bodyPr>
            <a:normAutofit fontScale="90000"/>
          </a:bodyPr>
          <a:lstStyle/>
          <a:p>
            <a:r>
              <a:rPr lang="en-US" sz="2900" dirty="0" smtClean="0">
                <a:solidFill>
                  <a:schemeClr val="tx1">
                    <a:lumMod val="85000"/>
                  </a:schemeClr>
                </a:solidFill>
                <a:latin typeface="Lucida Sans"/>
                <a:cs typeface="Lucida Sans"/>
              </a:rPr>
              <a:t>Equilibrium-</a:t>
            </a:r>
            <a:r>
              <a:rPr lang="en-US" sz="2900" dirty="0">
                <a:solidFill>
                  <a:schemeClr val="tx1">
                    <a:lumMod val="85000"/>
                  </a:schemeClr>
                </a:solidFill>
                <a:latin typeface="Lucida Sans"/>
                <a:cs typeface="Lucida Sans"/>
              </a:rPr>
              <a:t>L</a:t>
            </a:r>
            <a:r>
              <a:rPr lang="en-US" sz="2900" dirty="0" smtClean="0">
                <a:solidFill>
                  <a:schemeClr val="tx1">
                    <a:lumMod val="85000"/>
                  </a:schemeClr>
                </a:solidFill>
                <a:latin typeface="Lucida Sans"/>
                <a:cs typeface="Lucida Sans"/>
              </a:rPr>
              <a:t>ine </a:t>
            </a:r>
            <a:r>
              <a:rPr lang="en-US" sz="2900" dirty="0">
                <a:solidFill>
                  <a:schemeClr val="tx1">
                    <a:lumMod val="85000"/>
                  </a:schemeClr>
                </a:solidFill>
                <a:latin typeface="Lucida Sans"/>
                <a:cs typeface="Lucida Sans"/>
              </a:rPr>
              <a:t>A</a:t>
            </a:r>
            <a:r>
              <a:rPr lang="en-US" sz="2900" dirty="0" smtClean="0">
                <a:solidFill>
                  <a:schemeClr val="tx1">
                    <a:lumMod val="85000"/>
                  </a:schemeClr>
                </a:solidFill>
                <a:latin typeface="Lucida Sans"/>
                <a:cs typeface="Lucida Sans"/>
              </a:rPr>
              <a:t>ltitude </a:t>
            </a:r>
            <a:r>
              <a:rPr lang="en-US" sz="2900" dirty="0">
                <a:solidFill>
                  <a:schemeClr val="tx1">
                    <a:lumMod val="85000"/>
                  </a:schemeClr>
                </a:solidFill>
                <a:latin typeface="Lucida Sans"/>
                <a:cs typeface="Lucida Sans"/>
              </a:rPr>
              <a:t>R</a:t>
            </a:r>
            <a:r>
              <a:rPr lang="en-US" sz="2900" dirty="0" smtClean="0">
                <a:solidFill>
                  <a:schemeClr val="tx1">
                    <a:lumMod val="85000"/>
                  </a:schemeClr>
                </a:solidFill>
                <a:latin typeface="Lucida Sans"/>
                <a:cs typeface="Lucida Sans"/>
              </a:rPr>
              <a:t>econstruction in the Tropical and Subtropical Andes During the Last Glacial Maximum  </a:t>
            </a:r>
            <a:endParaRPr lang="en-US" sz="2900" dirty="0">
              <a:solidFill>
                <a:schemeClr val="tx1">
                  <a:lumMod val="85000"/>
                </a:schemeClr>
              </a:solidFill>
              <a:latin typeface="Lucida Sans"/>
              <a:cs typeface="Lucida Sans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84750" y="5611562"/>
            <a:ext cx="849460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dirty="0" smtClean="0">
                <a:solidFill>
                  <a:schemeClr val="tx1">
                    <a:lumMod val="85000"/>
                  </a:schemeClr>
                </a:solidFill>
                <a:latin typeface="Lucida Sans"/>
                <a:cs typeface="Lucida Sans"/>
              </a:rPr>
              <a:t>Lauren Vargo and Joseph Galewsky </a:t>
            </a:r>
          </a:p>
          <a:p>
            <a:pPr algn="ctr"/>
            <a:r>
              <a:rPr lang="en-US" sz="2000" dirty="0" smtClean="0">
                <a:solidFill>
                  <a:schemeClr val="tx1">
                    <a:lumMod val="85000"/>
                  </a:schemeClr>
                </a:solidFill>
                <a:latin typeface="Lucida Sans"/>
                <a:cs typeface="Lucida Sans"/>
              </a:rPr>
              <a:t>(Dept. of Earth and Planetary Sciences, University of New Mexico)</a:t>
            </a:r>
          </a:p>
        </p:txBody>
      </p:sp>
      <p:pic>
        <p:nvPicPr>
          <p:cNvPr id="17" name="Picture 16" descr="IMG_1340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7524" y="2191899"/>
            <a:ext cx="7731058" cy="2791074"/>
          </a:xfrm>
          <a:prstGeom prst="rect">
            <a:avLst/>
          </a:prstGeom>
          <a:ln>
            <a:solidFill>
              <a:schemeClr val="tx1">
                <a:lumMod val="8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415377378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Content Placeholder 2"/>
          <p:cNvSpPr>
            <a:spLocks noGrp="1"/>
          </p:cNvSpPr>
          <p:nvPr>
            <p:ph idx="1"/>
          </p:nvPr>
        </p:nvSpPr>
        <p:spPr>
          <a:xfrm>
            <a:off x="4094027" y="753118"/>
            <a:ext cx="4829591" cy="5322560"/>
          </a:xfrm>
        </p:spPr>
        <p:txBody>
          <a:bodyPr>
            <a:normAutofit/>
          </a:bodyPr>
          <a:lstStyle/>
          <a:p>
            <a:r>
              <a:rPr lang="en-US" sz="2200" dirty="0" smtClean="0">
                <a:solidFill>
                  <a:schemeClr val="tx1">
                    <a:lumMod val="85000"/>
                  </a:schemeClr>
                </a:solidFill>
                <a:latin typeface="Lucida Sans"/>
                <a:cs typeface="Lucida Sans"/>
              </a:rPr>
              <a:t>No glaciers exist in the Andes today between 19°S and 27°S </a:t>
            </a:r>
          </a:p>
          <a:p>
            <a:endParaRPr lang="en-US" sz="2200" dirty="0" smtClean="0">
              <a:solidFill>
                <a:schemeClr val="tx1">
                  <a:lumMod val="85000"/>
                </a:schemeClr>
              </a:solidFill>
              <a:latin typeface="Lucida Sans"/>
              <a:cs typeface="Lucida Sans"/>
            </a:endParaRPr>
          </a:p>
          <a:p>
            <a:r>
              <a:rPr lang="en-US" sz="2200" dirty="0" smtClean="0">
                <a:solidFill>
                  <a:schemeClr val="tx1">
                    <a:lumMod val="85000"/>
                  </a:schemeClr>
                </a:solidFill>
                <a:latin typeface="Lucida Sans"/>
                <a:cs typeface="Lucida Sans"/>
              </a:rPr>
              <a:t>Evidence for glaciation during the Last Glacial Maximum (LGM) or late </a:t>
            </a:r>
            <a:r>
              <a:rPr lang="en-US" sz="2200" dirty="0">
                <a:solidFill>
                  <a:schemeClr val="tx1">
                    <a:lumMod val="85000"/>
                  </a:schemeClr>
                </a:solidFill>
                <a:latin typeface="Lucida Sans"/>
                <a:cs typeface="Lucida Sans"/>
              </a:rPr>
              <a:t>g</a:t>
            </a:r>
            <a:r>
              <a:rPr lang="en-US" sz="2200" dirty="0" smtClean="0">
                <a:solidFill>
                  <a:schemeClr val="tx1">
                    <a:lumMod val="85000"/>
                  </a:schemeClr>
                </a:solidFill>
                <a:latin typeface="Lucida Sans"/>
                <a:cs typeface="Lucida Sans"/>
              </a:rPr>
              <a:t>lacial times </a:t>
            </a:r>
            <a:r>
              <a:rPr lang="en-US" sz="2200" i="1" dirty="0" smtClean="0">
                <a:solidFill>
                  <a:schemeClr val="tx1">
                    <a:lumMod val="85000"/>
                  </a:schemeClr>
                </a:solidFill>
                <a:latin typeface="Lucida Sans"/>
                <a:cs typeface="Lucida Sans"/>
              </a:rPr>
              <a:t>(15-12 </a:t>
            </a:r>
            <a:r>
              <a:rPr lang="en-US" sz="2200" i="1" dirty="0" err="1" smtClean="0">
                <a:solidFill>
                  <a:schemeClr val="tx1">
                    <a:lumMod val="85000"/>
                  </a:schemeClr>
                </a:solidFill>
                <a:latin typeface="Lucida Sans"/>
                <a:cs typeface="Lucida Sans"/>
              </a:rPr>
              <a:t>ka</a:t>
            </a:r>
            <a:r>
              <a:rPr lang="en-US" sz="2200" i="1" dirty="0" smtClean="0">
                <a:solidFill>
                  <a:schemeClr val="tx1">
                    <a:lumMod val="85000"/>
                  </a:schemeClr>
                </a:solidFill>
                <a:latin typeface="Lucida Sans"/>
                <a:cs typeface="Lucida Sans"/>
              </a:rPr>
              <a:t>; </a:t>
            </a:r>
            <a:r>
              <a:rPr lang="en-US" sz="2200" i="1" dirty="0" err="1" smtClean="0">
                <a:solidFill>
                  <a:schemeClr val="tx1">
                    <a:lumMod val="85000"/>
                  </a:schemeClr>
                </a:solidFill>
                <a:latin typeface="Lucida Sans"/>
                <a:cs typeface="Lucida Sans"/>
              </a:rPr>
              <a:t>Ammann</a:t>
            </a:r>
            <a:r>
              <a:rPr lang="en-US" sz="2200" i="1" dirty="0" smtClean="0">
                <a:solidFill>
                  <a:schemeClr val="tx1">
                    <a:lumMod val="85000"/>
                  </a:schemeClr>
                </a:solidFill>
                <a:latin typeface="Lucida Sans"/>
                <a:cs typeface="Lucida Sans"/>
              </a:rPr>
              <a:t> et al., </a:t>
            </a:r>
            <a:r>
              <a:rPr lang="en-US" sz="2200" i="1" dirty="0">
                <a:solidFill>
                  <a:schemeClr val="tx1">
                    <a:lumMod val="85000"/>
                  </a:schemeClr>
                </a:solidFill>
                <a:latin typeface="Lucida Sans"/>
                <a:cs typeface="Lucida Sans"/>
              </a:rPr>
              <a:t>2001; </a:t>
            </a:r>
            <a:r>
              <a:rPr lang="en-US" sz="2200" i="1" dirty="0" err="1">
                <a:solidFill>
                  <a:schemeClr val="tx1">
                    <a:lumMod val="85000"/>
                  </a:schemeClr>
                </a:solidFill>
                <a:latin typeface="Lucida Sans"/>
                <a:cs typeface="Lucida Sans"/>
              </a:rPr>
              <a:t>Grenon</a:t>
            </a:r>
            <a:r>
              <a:rPr lang="en-US" sz="2200" i="1" dirty="0">
                <a:solidFill>
                  <a:schemeClr val="tx1">
                    <a:lumMod val="85000"/>
                  </a:schemeClr>
                </a:solidFill>
                <a:latin typeface="Lucida Sans"/>
                <a:cs typeface="Lucida Sans"/>
              </a:rPr>
              <a:t>, 2007</a:t>
            </a:r>
            <a:r>
              <a:rPr lang="en-US" sz="2200" i="1" dirty="0" smtClean="0">
                <a:solidFill>
                  <a:schemeClr val="tx1">
                    <a:lumMod val="85000"/>
                  </a:schemeClr>
                </a:solidFill>
                <a:latin typeface="Lucida Sans"/>
                <a:cs typeface="Lucida Sans"/>
              </a:rPr>
              <a:t>)</a:t>
            </a:r>
          </a:p>
          <a:p>
            <a:endParaRPr lang="en-US" sz="2200" i="1" dirty="0" smtClean="0">
              <a:solidFill>
                <a:schemeClr val="tx1">
                  <a:lumMod val="85000"/>
                </a:schemeClr>
              </a:solidFill>
              <a:latin typeface="Lucida Sans"/>
              <a:cs typeface="Lucida Sans"/>
            </a:endParaRPr>
          </a:p>
          <a:p>
            <a:r>
              <a:rPr lang="en-US" sz="2200" dirty="0" smtClean="0">
                <a:solidFill>
                  <a:schemeClr val="tx1">
                    <a:lumMod val="85000"/>
                  </a:schemeClr>
                </a:solidFill>
                <a:latin typeface="Lucida Sans"/>
                <a:cs typeface="Lucida Sans"/>
              </a:rPr>
              <a:t>Better understand processes behind the tropical Andes being continuously glaciated, and the subtropical Andes not continuously glaciated</a:t>
            </a:r>
          </a:p>
          <a:p>
            <a:endParaRPr lang="en-US" sz="2200" dirty="0" smtClean="0">
              <a:solidFill>
                <a:schemeClr val="tx1">
                  <a:lumMod val="85000"/>
                </a:schemeClr>
              </a:solidFill>
              <a:latin typeface="Lucida Sans"/>
              <a:cs typeface="Lucida Sans"/>
            </a:endParaRPr>
          </a:p>
          <a:p>
            <a:pPr marL="0" indent="0">
              <a:buNone/>
            </a:pPr>
            <a:endParaRPr lang="en-US" sz="2200" dirty="0">
              <a:solidFill>
                <a:schemeClr val="tx1">
                  <a:lumMod val="85000"/>
                </a:schemeClr>
              </a:solidFill>
              <a:latin typeface="Lucida Sans"/>
              <a:cs typeface="Lucida Sans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60440" y="6446628"/>
            <a:ext cx="192553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chemeClr val="bg1"/>
                </a:solidFill>
                <a:latin typeface="Adobe Caslon Pro"/>
                <a:cs typeface="Adobe Caslon Pro"/>
              </a:rPr>
              <a:t>Sagredo et al., 2014</a:t>
            </a:r>
            <a:endParaRPr lang="en-US" sz="1400" dirty="0">
              <a:solidFill>
                <a:schemeClr val="bg1"/>
              </a:solidFill>
              <a:latin typeface="Adobe Caslon Pro"/>
              <a:cs typeface="Adobe Caslon Pro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73952" y="5936966"/>
            <a:ext cx="421733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Lucida Sans"/>
                <a:cs typeface="Lucida Sans"/>
              </a:rPr>
              <a:t>CCSM4 elevation (m) of the Andes (white box indicates area of no present glaciation).</a:t>
            </a:r>
            <a:endParaRPr lang="en-US" dirty="0">
              <a:latin typeface="Lucida Sans"/>
              <a:cs typeface="Lucida Sans"/>
            </a:endParaRPr>
          </a:p>
        </p:txBody>
      </p:sp>
      <p:sp>
        <p:nvSpPr>
          <p:cNvPr id="3" name="TextBox 2"/>
          <p:cNvSpPr txBox="1"/>
          <p:nvPr/>
        </p:nvSpPr>
        <p:spPr>
          <a:xfrm rot="16200000">
            <a:off x="2698929" y="3071399"/>
            <a:ext cx="129003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dirty="0" smtClean="0">
                <a:solidFill>
                  <a:srgbClr val="595959"/>
                </a:solidFill>
              </a:rPr>
              <a:t>Elevation (m)</a:t>
            </a:r>
            <a:endParaRPr lang="en-US" sz="1600" dirty="0">
              <a:solidFill>
                <a:srgbClr val="595959"/>
              </a:solidFill>
            </a:endParaRPr>
          </a:p>
        </p:txBody>
      </p:sp>
      <p:pic>
        <p:nvPicPr>
          <p:cNvPr id="16" name="Picture 15" descr="Screen Shot 2014-10-20 at 4.16.01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5958" y="239369"/>
            <a:ext cx="2370054" cy="5807429"/>
          </a:xfrm>
          <a:prstGeom prst="rect">
            <a:avLst/>
          </a:prstGeom>
        </p:spPr>
      </p:pic>
      <p:sp>
        <p:nvSpPr>
          <p:cNvPr id="19" name="Rectangle 18"/>
          <p:cNvSpPr/>
          <p:nvPr/>
        </p:nvSpPr>
        <p:spPr>
          <a:xfrm>
            <a:off x="1689028" y="2912031"/>
            <a:ext cx="829235" cy="583204"/>
          </a:xfrm>
          <a:prstGeom prst="rect">
            <a:avLst/>
          </a:prstGeom>
          <a:noFill/>
          <a:ln w="19050" cap="sq" cmpd="sng">
            <a:solidFill>
              <a:schemeClr val="bg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110559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457200" y="0"/>
            <a:ext cx="8229600" cy="85387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100" dirty="0" smtClean="0">
                <a:solidFill>
                  <a:schemeClr val="tx1">
                    <a:lumMod val="85000"/>
                  </a:schemeClr>
                </a:solidFill>
                <a:latin typeface="Lucida Sans"/>
                <a:cs typeface="Lucida Sans"/>
              </a:rPr>
              <a:t>Surface Energy and Mass Balance Model</a:t>
            </a:r>
            <a:endParaRPr lang="en-US" sz="3100" dirty="0">
              <a:solidFill>
                <a:schemeClr val="tx1">
                  <a:lumMod val="85000"/>
                </a:schemeClr>
              </a:solidFill>
              <a:latin typeface="Lucida Sans"/>
              <a:cs typeface="Lucida Sans"/>
            </a:endParaRPr>
          </a:p>
        </p:txBody>
      </p:sp>
      <p:pic>
        <p:nvPicPr>
          <p:cNvPr id="4" name="Picture 3" descr="semb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940" y="2099910"/>
            <a:ext cx="5994727" cy="4720398"/>
          </a:xfrm>
          <a:prstGeom prst="rect">
            <a:avLst/>
          </a:prstGeom>
          <a:ln>
            <a:noFill/>
          </a:ln>
        </p:spPr>
      </p:pic>
      <p:sp>
        <p:nvSpPr>
          <p:cNvPr id="5" name="Content Placeholder 2"/>
          <p:cNvSpPr txBox="1">
            <a:spLocks/>
          </p:cNvSpPr>
          <p:nvPr/>
        </p:nvSpPr>
        <p:spPr>
          <a:xfrm>
            <a:off x="185940" y="880896"/>
            <a:ext cx="8769214" cy="875400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100" dirty="0" smtClean="0">
                <a:solidFill>
                  <a:srgbClr val="262626"/>
                </a:solidFill>
                <a:latin typeface="Lucida Sans"/>
                <a:cs typeface="Lucida Sans"/>
              </a:rPr>
              <a:t>Model provided by Summer </a:t>
            </a:r>
            <a:r>
              <a:rPr lang="en-US" sz="2100" dirty="0" err="1" smtClean="0">
                <a:solidFill>
                  <a:srgbClr val="262626"/>
                </a:solidFill>
                <a:latin typeface="Lucida Sans"/>
                <a:cs typeface="Lucida Sans"/>
              </a:rPr>
              <a:t>Rupper</a:t>
            </a:r>
            <a:r>
              <a:rPr lang="en-US" sz="2100" dirty="0" smtClean="0">
                <a:solidFill>
                  <a:srgbClr val="262626"/>
                </a:solidFill>
                <a:latin typeface="Lucida Sans"/>
                <a:cs typeface="Lucida Sans"/>
              </a:rPr>
              <a:t> (</a:t>
            </a:r>
            <a:r>
              <a:rPr lang="en-US" sz="2100" dirty="0" err="1" smtClean="0">
                <a:solidFill>
                  <a:srgbClr val="262626"/>
                </a:solidFill>
                <a:latin typeface="Lucida Sans"/>
                <a:cs typeface="Lucida Sans"/>
              </a:rPr>
              <a:t>Rupper</a:t>
            </a:r>
            <a:r>
              <a:rPr lang="en-US" sz="2100" dirty="0" smtClean="0">
                <a:solidFill>
                  <a:srgbClr val="262626"/>
                </a:solidFill>
                <a:latin typeface="Lucida Sans"/>
                <a:cs typeface="Lucida Sans"/>
              </a:rPr>
              <a:t> and Roe, 2008)</a:t>
            </a:r>
          </a:p>
          <a:p>
            <a:r>
              <a:rPr lang="en-US" sz="2100" dirty="0" smtClean="0">
                <a:solidFill>
                  <a:schemeClr val="tx1">
                    <a:lumMod val="85000"/>
                  </a:schemeClr>
                </a:solidFill>
                <a:latin typeface="Lucida Sans"/>
                <a:cs typeface="Lucida Sans"/>
              </a:rPr>
              <a:t>Inputs: Climate data from general circulation models (GCMs) that are part of the third Paleoclimate </a:t>
            </a:r>
            <a:r>
              <a:rPr lang="en-US" sz="2100" dirty="0">
                <a:solidFill>
                  <a:schemeClr val="tx1">
                    <a:lumMod val="85000"/>
                  </a:schemeClr>
                </a:solidFill>
                <a:latin typeface="Lucida Sans"/>
                <a:cs typeface="Lucida Sans"/>
              </a:rPr>
              <a:t>M</a:t>
            </a:r>
            <a:r>
              <a:rPr lang="en-US" sz="2100" dirty="0" smtClean="0">
                <a:solidFill>
                  <a:schemeClr val="tx1">
                    <a:lumMod val="85000"/>
                  </a:schemeClr>
                </a:solidFill>
                <a:latin typeface="Lucida Sans"/>
                <a:cs typeface="Lucida Sans"/>
              </a:rPr>
              <a:t>odelling </a:t>
            </a:r>
            <a:r>
              <a:rPr lang="en-US" sz="2100" dirty="0">
                <a:solidFill>
                  <a:schemeClr val="tx1">
                    <a:lumMod val="85000"/>
                  </a:schemeClr>
                </a:solidFill>
                <a:latin typeface="Lucida Sans"/>
                <a:cs typeface="Lucida Sans"/>
              </a:rPr>
              <a:t>I</a:t>
            </a:r>
            <a:r>
              <a:rPr lang="en-US" sz="2100" dirty="0" smtClean="0">
                <a:solidFill>
                  <a:schemeClr val="tx1">
                    <a:lumMod val="85000"/>
                  </a:schemeClr>
                </a:solidFill>
                <a:latin typeface="Lucida Sans"/>
                <a:cs typeface="Lucida Sans"/>
              </a:rPr>
              <a:t>ntercomparison </a:t>
            </a:r>
            <a:r>
              <a:rPr lang="en-US" sz="2100" dirty="0">
                <a:solidFill>
                  <a:schemeClr val="tx1">
                    <a:lumMod val="85000"/>
                  </a:schemeClr>
                </a:solidFill>
                <a:latin typeface="Lucida Sans"/>
                <a:cs typeface="Lucida Sans"/>
              </a:rPr>
              <a:t>P</a:t>
            </a:r>
            <a:r>
              <a:rPr lang="en-US" sz="2100" dirty="0" smtClean="0">
                <a:solidFill>
                  <a:schemeClr val="tx1">
                    <a:lumMod val="85000"/>
                  </a:schemeClr>
                </a:solidFill>
                <a:latin typeface="Lucida Sans"/>
                <a:cs typeface="Lucida Sans"/>
              </a:rPr>
              <a:t>roject (PMIP3)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345163" y="3871755"/>
            <a:ext cx="2798837" cy="28007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latin typeface="Lucida Sans"/>
                <a:cs typeface="Lucida Sans"/>
              </a:rPr>
              <a:t>Flow chart of the surface energy mass balance model, including model inputs, main algorithms and key formulations. </a:t>
            </a:r>
            <a:r>
              <a:rPr lang="en-US" sz="1600" dirty="0" err="1" smtClean="0">
                <a:latin typeface="Lucida Sans"/>
                <a:cs typeface="Lucida Sans"/>
              </a:rPr>
              <a:t>Q</a:t>
            </a:r>
            <a:r>
              <a:rPr lang="en-US" sz="1600" baseline="-25000" dirty="0" err="1" smtClean="0">
                <a:latin typeface="Lucida Sans"/>
                <a:cs typeface="Lucida Sans"/>
              </a:rPr>
              <a:t>m</a:t>
            </a:r>
            <a:r>
              <a:rPr lang="en-US" sz="1600" dirty="0" smtClean="0">
                <a:latin typeface="Lucida Sans"/>
                <a:cs typeface="Lucida Sans"/>
              </a:rPr>
              <a:t> = energy </a:t>
            </a:r>
            <a:r>
              <a:rPr lang="en-US" sz="1600" dirty="0" err="1" smtClean="0">
                <a:latin typeface="Lucida Sans"/>
                <a:cs typeface="Lucida Sans"/>
              </a:rPr>
              <a:t>availible</a:t>
            </a:r>
            <a:r>
              <a:rPr lang="en-US" sz="1600" dirty="0" smtClean="0">
                <a:latin typeface="Lucida Sans"/>
                <a:cs typeface="Lucida Sans"/>
              </a:rPr>
              <a:t> for melting snow/ice. L</a:t>
            </a:r>
            <a:r>
              <a:rPr lang="en-US" sz="1600" baseline="-25000" dirty="0" smtClean="0">
                <a:latin typeface="Lucida Sans"/>
                <a:cs typeface="Lucida Sans"/>
              </a:rPr>
              <a:t>m</a:t>
            </a:r>
            <a:r>
              <a:rPr lang="en-US" sz="1600" dirty="0" smtClean="0">
                <a:latin typeface="Lucida Sans"/>
                <a:cs typeface="Lucida Sans"/>
              </a:rPr>
              <a:t>, </a:t>
            </a:r>
            <a:r>
              <a:rPr lang="en-US" sz="1600" dirty="0" err="1" smtClean="0">
                <a:latin typeface="Lucida Sans"/>
                <a:cs typeface="Lucida Sans"/>
              </a:rPr>
              <a:t>L</a:t>
            </a:r>
            <a:r>
              <a:rPr lang="en-US" sz="1600" baseline="-25000" dirty="0" err="1" smtClean="0">
                <a:latin typeface="Lucida Sans"/>
                <a:cs typeface="Lucida Sans"/>
              </a:rPr>
              <a:t>v</a:t>
            </a:r>
            <a:r>
              <a:rPr lang="en-US" sz="1600" dirty="0" smtClean="0">
                <a:latin typeface="Lucida Sans"/>
                <a:cs typeface="Lucida Sans"/>
              </a:rPr>
              <a:t>, </a:t>
            </a:r>
            <a:r>
              <a:rPr lang="en-US" sz="1600" dirty="0" err="1" smtClean="0">
                <a:latin typeface="Lucida Sans"/>
                <a:cs typeface="Lucida Sans"/>
              </a:rPr>
              <a:t>L</a:t>
            </a:r>
            <a:r>
              <a:rPr lang="en-US" sz="1600" baseline="-25000" dirty="0" err="1" smtClean="0">
                <a:latin typeface="Lucida Sans"/>
                <a:cs typeface="Lucida Sans"/>
              </a:rPr>
              <a:t>s</a:t>
            </a:r>
            <a:r>
              <a:rPr lang="en-US" sz="1600" dirty="0" smtClean="0">
                <a:latin typeface="Lucida Sans"/>
                <a:cs typeface="Lucida Sans"/>
              </a:rPr>
              <a:t> = latent heat of fusion, vaporization and sublimation, respectively (</a:t>
            </a:r>
            <a:r>
              <a:rPr lang="en-US" sz="1600" dirty="0">
                <a:latin typeface="Lucida Sans"/>
                <a:cs typeface="Lucida Sans"/>
              </a:rPr>
              <a:t>Sagredo et al., </a:t>
            </a:r>
            <a:r>
              <a:rPr lang="en-US" sz="1600" dirty="0" smtClean="0">
                <a:latin typeface="Lucida Sans"/>
                <a:cs typeface="Lucida Sans"/>
              </a:rPr>
              <a:t>2014). </a:t>
            </a:r>
            <a:endParaRPr lang="en-US" sz="1600" dirty="0">
              <a:latin typeface="Lucida Sans"/>
              <a:cs typeface="Lucida Sans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2539912" y="2410046"/>
            <a:ext cx="2040776" cy="10109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1024310" y="2413536"/>
            <a:ext cx="2040776" cy="10109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744561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/>
          <p:cNvSpPr txBox="1"/>
          <p:nvPr/>
        </p:nvSpPr>
        <p:spPr>
          <a:xfrm>
            <a:off x="423333" y="6171358"/>
            <a:ext cx="88194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tx1">
                    <a:lumMod val="85000"/>
                  </a:schemeClr>
                </a:solidFill>
                <a:latin typeface="Lucida Sans"/>
                <a:cs typeface="Lucida Sans"/>
              </a:rPr>
              <a:t>Temperature differences (°C)</a:t>
            </a:r>
            <a:r>
              <a:rPr lang="en-US" dirty="0" smtClean="0">
                <a:solidFill>
                  <a:schemeClr val="tx1">
                    <a:lumMod val="85000"/>
                  </a:schemeClr>
                </a:solidFill>
                <a:latin typeface="Lucida Sans"/>
                <a:cs typeface="Lucida Sans"/>
              </a:rPr>
              <a:t> (LGM – Modern)</a:t>
            </a:r>
            <a:r>
              <a:rPr lang="en-US" b="1" dirty="0" smtClean="0">
                <a:solidFill>
                  <a:schemeClr val="tx1">
                    <a:lumMod val="85000"/>
                  </a:schemeClr>
                </a:solidFill>
                <a:latin typeface="Lucida Sans"/>
                <a:cs typeface="Lucida Sans"/>
              </a:rPr>
              <a:t> </a:t>
            </a:r>
            <a:r>
              <a:rPr lang="en-US" dirty="0" smtClean="0">
                <a:solidFill>
                  <a:schemeClr val="tx1">
                    <a:lumMod val="85000"/>
                  </a:schemeClr>
                </a:solidFill>
                <a:latin typeface="Lucida Sans"/>
                <a:cs typeface="Lucida Sans"/>
              </a:rPr>
              <a:t>for CCSM4 (left) and GISS (right) at elevations over 500 m (topography indicated by 500 m contours). </a:t>
            </a:r>
          </a:p>
        </p:txBody>
      </p:sp>
      <p:pic>
        <p:nvPicPr>
          <p:cNvPr id="4" name="Picture 3" descr="GISSdTemp_500_ss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1189" y="635001"/>
            <a:ext cx="4012364" cy="5469845"/>
          </a:xfrm>
          <a:prstGeom prst="rect">
            <a:avLst/>
          </a:prstGeom>
        </p:spPr>
      </p:pic>
      <p:pic>
        <p:nvPicPr>
          <p:cNvPr id="6" name="Picture 5" descr="CCSM4dT_500ss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849" y="635001"/>
            <a:ext cx="4152592" cy="5498068"/>
          </a:xfrm>
          <a:prstGeom prst="rect">
            <a:avLst/>
          </a:prstGeom>
        </p:spPr>
      </p:pic>
      <p:sp>
        <p:nvSpPr>
          <p:cNvPr id="24" name="TextBox 23"/>
          <p:cNvSpPr txBox="1"/>
          <p:nvPr/>
        </p:nvSpPr>
        <p:spPr>
          <a:xfrm>
            <a:off x="5842830" y="3729487"/>
            <a:ext cx="815648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>
                <a:latin typeface="Lucida Sans"/>
                <a:cs typeface="Lucida Sans"/>
              </a:rPr>
              <a:t>Pacific </a:t>
            </a:r>
          </a:p>
          <a:p>
            <a:r>
              <a:rPr lang="en-US" sz="1600" dirty="0" smtClean="0">
                <a:latin typeface="Lucida Sans"/>
                <a:cs typeface="Lucida Sans"/>
              </a:rPr>
              <a:t>Ocean</a:t>
            </a:r>
            <a:endParaRPr lang="en-US" sz="1600" dirty="0">
              <a:latin typeface="Lucida Sans"/>
              <a:cs typeface="Lucida Sans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984467" y="3729487"/>
            <a:ext cx="815648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>
                <a:latin typeface="Lucida Sans"/>
                <a:cs typeface="Lucida Sans"/>
              </a:rPr>
              <a:t>Pacific </a:t>
            </a:r>
          </a:p>
          <a:p>
            <a:r>
              <a:rPr lang="en-US" sz="1600" dirty="0" smtClean="0">
                <a:latin typeface="Lucida Sans"/>
                <a:cs typeface="Lucida Sans"/>
              </a:rPr>
              <a:t>Ocean</a:t>
            </a:r>
            <a:endParaRPr lang="en-US" sz="1600" dirty="0">
              <a:latin typeface="Lucida Sans"/>
              <a:cs typeface="Lucida Sans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2305294" y="1063610"/>
            <a:ext cx="993782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>
                <a:latin typeface="Lucida Sans"/>
                <a:cs typeface="Lucida Sans"/>
              </a:rPr>
              <a:t>South </a:t>
            </a:r>
          </a:p>
          <a:p>
            <a:r>
              <a:rPr lang="en-US" sz="1600" dirty="0" smtClean="0">
                <a:latin typeface="Lucida Sans"/>
                <a:cs typeface="Lucida Sans"/>
              </a:rPr>
              <a:t>America</a:t>
            </a:r>
            <a:endParaRPr lang="en-US" sz="1600" dirty="0">
              <a:latin typeface="Lucida Sans"/>
              <a:cs typeface="Lucida Sans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10137" y="173886"/>
            <a:ext cx="339031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dirty="0" smtClean="0">
                <a:latin typeface="Lucida Sans"/>
                <a:cs typeface="Lucida Sans"/>
              </a:rPr>
              <a:t>CCSM4</a:t>
            </a:r>
            <a:endParaRPr lang="en-US" sz="2200" dirty="0">
              <a:latin typeface="Lucida Sans"/>
              <a:cs typeface="Lucida Sans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466183" y="173886"/>
            <a:ext cx="298109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dirty="0" smtClean="0">
                <a:latin typeface="Lucida Sans"/>
                <a:cs typeface="Lucida Sans"/>
              </a:rPr>
              <a:t>GISS </a:t>
            </a:r>
            <a:endParaRPr lang="en-US" sz="2200" dirty="0">
              <a:latin typeface="Lucida Sans"/>
              <a:cs typeface="Lucida Sans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737351" y="1508398"/>
            <a:ext cx="993782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>
                <a:latin typeface="Lucida Sans"/>
                <a:cs typeface="Lucida Sans"/>
              </a:rPr>
              <a:t>South </a:t>
            </a:r>
          </a:p>
          <a:p>
            <a:r>
              <a:rPr lang="en-US" sz="1600" dirty="0" smtClean="0">
                <a:latin typeface="Lucida Sans"/>
                <a:cs typeface="Lucida Sans"/>
              </a:rPr>
              <a:t>America</a:t>
            </a:r>
            <a:endParaRPr lang="en-US" sz="1600" dirty="0">
              <a:latin typeface="Lucida Sans"/>
              <a:cs typeface="Lucida Sans"/>
            </a:endParaRPr>
          </a:p>
        </p:txBody>
      </p:sp>
      <p:sp>
        <p:nvSpPr>
          <p:cNvPr id="16" name="TextBox 15"/>
          <p:cNvSpPr txBox="1"/>
          <p:nvPr/>
        </p:nvSpPr>
        <p:spPr>
          <a:xfrm rot="16200000">
            <a:off x="2798329" y="3430882"/>
            <a:ext cx="302869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dirty="0">
                <a:solidFill>
                  <a:srgbClr val="595959"/>
                </a:solidFill>
                <a:latin typeface="Lucida Sans"/>
                <a:cs typeface="Lucida Sans"/>
              </a:rPr>
              <a:t>Temperature differences (°C) </a:t>
            </a:r>
            <a:endParaRPr lang="en-US" sz="1600" dirty="0">
              <a:solidFill>
                <a:srgbClr val="595959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 rot="16200000">
            <a:off x="7319206" y="3239635"/>
            <a:ext cx="302869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dirty="0">
                <a:solidFill>
                  <a:srgbClr val="595959"/>
                </a:solidFill>
                <a:latin typeface="Lucida Sans"/>
                <a:cs typeface="Lucida Sans"/>
              </a:rPr>
              <a:t>Temperature differences (°C) </a:t>
            </a:r>
            <a:endParaRPr lang="en-US" sz="1600" dirty="0">
              <a:solidFill>
                <a:srgbClr val="59595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16468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282223" y="6149394"/>
            <a:ext cx="872736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tx1">
                    <a:lumMod val="85000"/>
                  </a:schemeClr>
                </a:solidFill>
                <a:latin typeface="Lucida Sans"/>
                <a:cs typeface="Lucida Sans"/>
              </a:rPr>
              <a:t>% of precipitation differences (m/</a:t>
            </a:r>
            <a:r>
              <a:rPr lang="en-US" b="1" dirty="0" err="1" smtClean="0">
                <a:solidFill>
                  <a:schemeClr val="tx1">
                    <a:lumMod val="85000"/>
                  </a:schemeClr>
                </a:solidFill>
                <a:latin typeface="Lucida Sans"/>
                <a:cs typeface="Lucida Sans"/>
              </a:rPr>
              <a:t>yr</a:t>
            </a:r>
            <a:r>
              <a:rPr lang="en-US" b="1" dirty="0" smtClean="0">
                <a:solidFill>
                  <a:schemeClr val="tx1">
                    <a:lumMod val="85000"/>
                  </a:schemeClr>
                </a:solidFill>
                <a:latin typeface="Lucida Sans"/>
                <a:cs typeface="Lucida Sans"/>
              </a:rPr>
              <a:t>)</a:t>
            </a:r>
            <a:r>
              <a:rPr lang="en-US" dirty="0" smtClean="0">
                <a:solidFill>
                  <a:schemeClr val="tx1">
                    <a:lumMod val="85000"/>
                  </a:schemeClr>
                </a:solidFill>
                <a:latin typeface="Lucida Sans"/>
                <a:cs typeface="Lucida Sans"/>
              </a:rPr>
              <a:t> (LGM – Modern) for CCSM4 (left) and GISS (right) at elevations over 500 m (500 m contours). 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10137" y="173886"/>
            <a:ext cx="339031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dirty="0" smtClean="0">
                <a:latin typeface="Lucida Sans"/>
                <a:cs typeface="Lucida Sans"/>
              </a:rPr>
              <a:t>CCSM4 </a:t>
            </a:r>
            <a:endParaRPr lang="en-US" sz="2200" dirty="0">
              <a:latin typeface="Lucida Sans"/>
              <a:cs typeface="Lucida Sans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348062" y="183987"/>
            <a:ext cx="298109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dirty="0" smtClean="0">
                <a:latin typeface="Lucida Sans"/>
                <a:cs typeface="Lucida Sans"/>
              </a:rPr>
              <a:t>GISS</a:t>
            </a:r>
            <a:endParaRPr lang="en-US" sz="2200" dirty="0">
              <a:latin typeface="Lucida Sans"/>
              <a:cs typeface="Lucida Sans"/>
            </a:endParaRPr>
          </a:p>
        </p:txBody>
      </p:sp>
      <p:pic>
        <p:nvPicPr>
          <p:cNvPr id="3" name="Picture 2" descr="Screen Shot 2014-10-19 at 12.47.34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334" y="614875"/>
            <a:ext cx="4148666" cy="5534519"/>
          </a:xfrm>
          <a:prstGeom prst="rect">
            <a:avLst/>
          </a:prstGeom>
        </p:spPr>
      </p:pic>
      <p:pic>
        <p:nvPicPr>
          <p:cNvPr id="4" name="Picture 3" descr="Screen Shot 2014-10-19 at 1.16.53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9552" y="614874"/>
            <a:ext cx="4105277" cy="5438192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 rot="16200000">
            <a:off x="2445054" y="2939573"/>
            <a:ext cx="364324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dirty="0" smtClean="0">
                <a:solidFill>
                  <a:srgbClr val="595959"/>
                </a:solidFill>
                <a:latin typeface="Lucida Sans"/>
                <a:cs typeface="Lucida Sans"/>
              </a:rPr>
              <a:t>% of Precipitation difference (m/</a:t>
            </a:r>
            <a:r>
              <a:rPr lang="en-US" sz="1600" dirty="0" err="1" smtClean="0">
                <a:solidFill>
                  <a:srgbClr val="595959"/>
                </a:solidFill>
                <a:latin typeface="Lucida Sans"/>
                <a:cs typeface="Lucida Sans"/>
              </a:rPr>
              <a:t>yr</a:t>
            </a:r>
            <a:r>
              <a:rPr lang="en-US" sz="1600" dirty="0" smtClean="0">
                <a:solidFill>
                  <a:srgbClr val="595959"/>
                </a:solidFill>
                <a:latin typeface="Lucida Sans"/>
                <a:cs typeface="Lucida Sans"/>
              </a:rPr>
              <a:t>)</a:t>
            </a:r>
            <a:endParaRPr lang="en-US" sz="1600" dirty="0">
              <a:solidFill>
                <a:srgbClr val="595959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 rot="16200000">
            <a:off x="7035043" y="3091974"/>
            <a:ext cx="364324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dirty="0" smtClean="0">
                <a:solidFill>
                  <a:srgbClr val="595959"/>
                </a:solidFill>
                <a:latin typeface="Lucida Sans"/>
                <a:cs typeface="Lucida Sans"/>
              </a:rPr>
              <a:t>% of Precipitation difference (m/</a:t>
            </a:r>
            <a:r>
              <a:rPr lang="en-US" sz="1600" dirty="0" err="1" smtClean="0">
                <a:solidFill>
                  <a:srgbClr val="595959"/>
                </a:solidFill>
                <a:latin typeface="Lucida Sans"/>
                <a:cs typeface="Lucida Sans"/>
              </a:rPr>
              <a:t>yr</a:t>
            </a:r>
            <a:r>
              <a:rPr lang="en-US" sz="1600" dirty="0" smtClean="0">
                <a:solidFill>
                  <a:srgbClr val="595959"/>
                </a:solidFill>
                <a:latin typeface="Lucida Sans"/>
                <a:cs typeface="Lucida Sans"/>
              </a:rPr>
              <a:t>)</a:t>
            </a:r>
            <a:endParaRPr lang="en-US" sz="1600" dirty="0">
              <a:solidFill>
                <a:srgbClr val="59595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646916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441627" y="6139048"/>
            <a:ext cx="852311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chemeClr val="tx1">
                    <a:lumMod val="85000"/>
                  </a:schemeClr>
                </a:solidFill>
                <a:latin typeface="Lucida Sans"/>
                <a:cs typeface="Lucida Sans"/>
              </a:rPr>
              <a:t>Modeled ELA (in meters) for CCSM4</a:t>
            </a:r>
            <a:r>
              <a:rPr lang="en-US" sz="2000" dirty="0" smtClean="0">
                <a:solidFill>
                  <a:schemeClr val="tx1">
                    <a:lumMod val="85000"/>
                  </a:schemeClr>
                </a:solidFill>
                <a:latin typeface="Lucida Sans"/>
                <a:cs typeface="Lucida Sans"/>
              </a:rPr>
              <a:t> LGM (left) and Modern (right) at elevations over 1500 m (500 m contours). 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10137" y="173886"/>
            <a:ext cx="339031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dirty="0" smtClean="0">
                <a:latin typeface="Lucida Sans"/>
                <a:cs typeface="Lucida Sans"/>
              </a:rPr>
              <a:t>LGM</a:t>
            </a:r>
            <a:endParaRPr lang="en-US" sz="2200" dirty="0">
              <a:latin typeface="Lucida Sans"/>
              <a:cs typeface="Lucida Sans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939426" y="173886"/>
            <a:ext cx="339031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dirty="0" smtClean="0">
                <a:latin typeface="Lucida Sans"/>
                <a:cs typeface="Lucida Sans"/>
              </a:rPr>
              <a:t>Modern</a:t>
            </a:r>
            <a:endParaRPr lang="en-US" sz="2200" dirty="0">
              <a:latin typeface="Lucida Sans"/>
              <a:cs typeface="Lucida Sans"/>
            </a:endParaRPr>
          </a:p>
        </p:txBody>
      </p:sp>
      <p:pic>
        <p:nvPicPr>
          <p:cNvPr id="3" name="Picture 2" descr="Screen Shot 2014-10-20 at 4.22.51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537" y="672323"/>
            <a:ext cx="4269676" cy="5328946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 rot="16200000">
            <a:off x="3880470" y="2885533"/>
            <a:ext cx="9367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dirty="0" smtClean="0">
                <a:solidFill>
                  <a:srgbClr val="595959"/>
                </a:solidFill>
                <a:latin typeface="Lucida Sans"/>
                <a:cs typeface="Lucida Sans"/>
              </a:rPr>
              <a:t>ELA (m)</a:t>
            </a:r>
            <a:endParaRPr lang="en-US" sz="1600" dirty="0">
              <a:solidFill>
                <a:srgbClr val="595959"/>
              </a:solidFill>
            </a:endParaRPr>
          </a:p>
        </p:txBody>
      </p:sp>
      <p:pic>
        <p:nvPicPr>
          <p:cNvPr id="7" name="Picture 6" descr="Screen Shot 2014-10-20 at 4.26.24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9207" y="604772"/>
            <a:ext cx="4304495" cy="5396497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 rot="16200000">
            <a:off x="8496497" y="2885532"/>
            <a:ext cx="9367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dirty="0" smtClean="0">
                <a:solidFill>
                  <a:srgbClr val="595959"/>
                </a:solidFill>
                <a:latin typeface="Lucida Sans"/>
                <a:cs typeface="Lucida Sans"/>
              </a:rPr>
              <a:t>ELA (m)</a:t>
            </a:r>
            <a:endParaRPr lang="en-US" sz="1600" dirty="0">
              <a:solidFill>
                <a:srgbClr val="59595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28127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616222" y="1852545"/>
            <a:ext cx="3527778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b="1" dirty="0" smtClean="0">
                <a:solidFill>
                  <a:schemeClr val="tx1">
                    <a:lumMod val="85000"/>
                  </a:schemeClr>
                </a:solidFill>
                <a:latin typeface="Lucida Sans"/>
                <a:cs typeface="Lucida Sans"/>
              </a:rPr>
              <a:t>CCSM4 modeled LGM ELA depressions </a:t>
            </a:r>
          </a:p>
          <a:p>
            <a:r>
              <a:rPr lang="en-US" sz="2200" dirty="0" smtClean="0">
                <a:solidFill>
                  <a:schemeClr val="tx1">
                    <a:lumMod val="85000"/>
                  </a:schemeClr>
                </a:solidFill>
                <a:latin typeface="Lucida Sans"/>
                <a:cs typeface="Lucida Sans"/>
              </a:rPr>
              <a:t>(LGM ELA – Modern ELA) at elevations over 1500 m (500 </a:t>
            </a:r>
            <a:r>
              <a:rPr lang="en-US" sz="2200" dirty="0">
                <a:solidFill>
                  <a:schemeClr val="tx1">
                    <a:lumMod val="85000"/>
                  </a:schemeClr>
                </a:solidFill>
                <a:latin typeface="Lucida Sans"/>
                <a:cs typeface="Lucida Sans"/>
              </a:rPr>
              <a:t>m contours)</a:t>
            </a:r>
            <a:r>
              <a:rPr lang="en-US" sz="2200" dirty="0" smtClean="0">
                <a:solidFill>
                  <a:schemeClr val="tx1">
                    <a:lumMod val="85000"/>
                  </a:schemeClr>
                </a:solidFill>
                <a:latin typeface="Lucida Sans"/>
                <a:cs typeface="Lucida Sans"/>
              </a:rPr>
              <a:t>. </a:t>
            </a:r>
            <a:endParaRPr lang="en-US" sz="2200" dirty="0">
              <a:solidFill>
                <a:schemeClr val="tx1">
                  <a:lumMod val="85000"/>
                </a:schemeClr>
              </a:solidFill>
              <a:latin typeface="Lucida Sans"/>
              <a:cs typeface="Lucida Sans"/>
            </a:endParaRPr>
          </a:p>
        </p:txBody>
      </p:sp>
      <p:pic>
        <p:nvPicPr>
          <p:cNvPr id="2" name="Picture 1" descr="Screen Shot 2014-10-20 at 4.43.28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3620" y="0"/>
            <a:ext cx="5228693" cy="68580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 rot="16200000">
            <a:off x="4028469" y="3163690"/>
            <a:ext cx="218391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Lucida Sans"/>
                <a:cs typeface="Lucida Sans"/>
              </a:rPr>
              <a:t>ELA Depression (m)</a:t>
            </a:r>
            <a:endParaRPr lang="en-US" sz="16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900523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68940" y="6139048"/>
            <a:ext cx="875556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chemeClr val="tx1">
                    <a:lumMod val="85000"/>
                  </a:schemeClr>
                </a:solidFill>
                <a:latin typeface="Lucida Sans"/>
                <a:cs typeface="Lucida Sans"/>
              </a:rPr>
              <a:t>Modeled LGM ELA depressions (LGM ELA – Modern ELA) for GISS (left) and MIROC (right) at elevations over 1500 m (500 m contours).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10137" y="173886"/>
            <a:ext cx="339031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dirty="0" smtClean="0">
                <a:latin typeface="Lucida Sans"/>
                <a:cs typeface="Lucida Sans"/>
              </a:rPr>
              <a:t>GISS</a:t>
            </a:r>
            <a:endParaRPr lang="en-US" sz="2200" dirty="0">
              <a:latin typeface="Lucida Sans"/>
              <a:cs typeface="Lucida Sans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052315" y="173886"/>
            <a:ext cx="339031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dirty="0" smtClean="0">
                <a:latin typeface="Lucida Sans"/>
                <a:cs typeface="Lucida Sans"/>
              </a:rPr>
              <a:t>MIROC</a:t>
            </a:r>
            <a:endParaRPr lang="en-US" sz="2200" dirty="0">
              <a:latin typeface="Lucida Sans"/>
              <a:cs typeface="Lucida Sans"/>
            </a:endParaRPr>
          </a:p>
        </p:txBody>
      </p:sp>
      <p:pic>
        <p:nvPicPr>
          <p:cNvPr id="4" name="Picture 3" descr="Screen Shot 2014-10-20 at 4.46.00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37250" y="602722"/>
            <a:ext cx="4312877" cy="5536326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 rot="16200000">
            <a:off x="7710503" y="3163691"/>
            <a:ext cx="218391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dirty="0" smtClean="0">
                <a:solidFill>
                  <a:srgbClr val="404040"/>
                </a:solidFill>
                <a:latin typeface="Lucida Sans"/>
                <a:cs typeface="Lucida Sans"/>
              </a:rPr>
              <a:t>ELA Depression (m)</a:t>
            </a:r>
            <a:endParaRPr lang="en-US" sz="1600" dirty="0">
              <a:solidFill>
                <a:srgbClr val="404040"/>
              </a:solidFill>
            </a:endParaRPr>
          </a:p>
        </p:txBody>
      </p:sp>
      <p:pic>
        <p:nvPicPr>
          <p:cNvPr id="7" name="Picture 6" descr="Screen Shot 2014-10-20 at 4.47.44 PM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04773"/>
            <a:ext cx="4244398" cy="5534276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 rot="16200000">
            <a:off x="3128964" y="3163690"/>
            <a:ext cx="218391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Lucida Sans"/>
                <a:cs typeface="Lucida Sans"/>
              </a:rPr>
              <a:t>ELA Depression (m)</a:t>
            </a:r>
            <a:endParaRPr lang="en-US" sz="16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859720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404471" y="87239"/>
            <a:ext cx="6156629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dirty="0" smtClean="0">
                <a:latin typeface="Lucida Sans"/>
                <a:cs typeface="Lucida Sans"/>
              </a:rPr>
              <a:t>CCSM4 Temperature Sensitivity</a:t>
            </a:r>
            <a:endParaRPr lang="en-US" sz="2200" dirty="0">
              <a:latin typeface="Lucida Sans"/>
              <a:cs typeface="Lucida Sans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225247" y="2504066"/>
            <a:ext cx="3918753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900" dirty="0" smtClean="0">
                <a:solidFill>
                  <a:schemeClr val="tx1">
                    <a:lumMod val="85000"/>
                  </a:schemeClr>
                </a:solidFill>
                <a:latin typeface="Lucida Sans"/>
                <a:cs typeface="Lucida Sans"/>
              </a:rPr>
              <a:t>ELA depression for Modern climate with decreased temperature, at elevations over 1500 m (500 m contours). </a:t>
            </a:r>
          </a:p>
        </p:txBody>
      </p:sp>
      <p:pic>
        <p:nvPicPr>
          <p:cNvPr id="4" name="Picture 3" descr="Screen Shot 2014-10-20 at 4.52.51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42036"/>
            <a:ext cx="4688538" cy="6315964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 rot="16200000">
            <a:off x="3663687" y="3485146"/>
            <a:ext cx="1998094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5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Lucida Sans"/>
                <a:cs typeface="Lucida Sans"/>
              </a:rPr>
              <a:t>ELA Depression (m)</a:t>
            </a:r>
            <a:endParaRPr lang="en-US" sz="15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223914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creen Shot 2014-10-20 at 9.41.45 A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876" y="833142"/>
            <a:ext cx="4106451" cy="5562781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404471" y="87239"/>
            <a:ext cx="6156629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dirty="0" smtClean="0">
                <a:latin typeface="Lucida Sans"/>
                <a:cs typeface="Lucida Sans"/>
              </a:rPr>
              <a:t>CCSM4 Accumulation Sensitivity</a:t>
            </a:r>
            <a:endParaRPr lang="en-US" sz="2200" dirty="0">
              <a:latin typeface="Lucida Sans"/>
              <a:cs typeface="Lucida Sans"/>
            </a:endParaRPr>
          </a:p>
        </p:txBody>
      </p:sp>
      <p:sp>
        <p:nvSpPr>
          <p:cNvPr id="11" name="TextBox 10"/>
          <p:cNvSpPr txBox="1"/>
          <p:nvPr/>
        </p:nvSpPr>
        <p:spPr>
          <a:xfrm rot="16200000">
            <a:off x="3371276" y="3365615"/>
            <a:ext cx="1998094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5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Lucida Sans"/>
                <a:cs typeface="Lucida Sans"/>
              </a:rPr>
              <a:t>ELA Depression (m)</a:t>
            </a:r>
            <a:endParaRPr lang="en-US" sz="15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756200" y="690240"/>
            <a:ext cx="4287591" cy="15542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900" dirty="0" smtClean="0">
                <a:solidFill>
                  <a:schemeClr val="tx1">
                    <a:lumMod val="85000"/>
                  </a:schemeClr>
                </a:solidFill>
                <a:latin typeface="Lucida Sans"/>
                <a:cs typeface="Lucida Sans"/>
              </a:rPr>
              <a:t>Left: ELA depression for Modern climate with LGM accumulation, at elevations over 1500 m (500 m contours). Below: Changes in annual accumulation. </a:t>
            </a:r>
          </a:p>
        </p:txBody>
      </p:sp>
      <p:pic>
        <p:nvPicPr>
          <p:cNvPr id="14" name="Picture 13" descr="Screen Shot 2014-10-20 at 9.57.08 A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2272" y="2587914"/>
            <a:ext cx="3224550" cy="4141271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 rot="16200000">
            <a:off x="6713280" y="4412718"/>
            <a:ext cx="3427084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5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Lucida Sans"/>
                <a:cs typeface="Lucida Sans"/>
              </a:rPr>
              <a:t>% of Precipitation difference (m/</a:t>
            </a:r>
            <a:r>
              <a:rPr lang="en-US" sz="15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Lucida Sans"/>
                <a:cs typeface="Lucida Sans"/>
              </a:rPr>
              <a:t>yr</a:t>
            </a:r>
            <a:r>
              <a:rPr lang="en-US" sz="15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Lucida Sans"/>
                <a:cs typeface="Lucida Sans"/>
              </a:rPr>
              <a:t>)</a:t>
            </a:r>
            <a:endParaRPr lang="en-US" sz="15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501905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106944" y="215051"/>
            <a:ext cx="5240424" cy="853876"/>
          </a:xfrm>
        </p:spPr>
        <p:txBody>
          <a:bodyPr>
            <a:normAutofit fontScale="90000"/>
          </a:bodyPr>
          <a:lstStyle/>
          <a:p>
            <a:r>
              <a:rPr lang="en-US" sz="3600" dirty="0" smtClean="0">
                <a:solidFill>
                  <a:schemeClr val="tx1">
                    <a:lumMod val="85000"/>
                  </a:schemeClr>
                </a:solidFill>
                <a:latin typeface="Lucida Sans"/>
                <a:cs typeface="Lucida Sans"/>
              </a:rPr>
              <a:t>Ablation due to Melt</a:t>
            </a:r>
            <a:br>
              <a:rPr lang="en-US" sz="3600" dirty="0" smtClean="0">
                <a:solidFill>
                  <a:schemeClr val="tx1">
                    <a:lumMod val="85000"/>
                  </a:schemeClr>
                </a:solidFill>
                <a:latin typeface="Lucida Sans"/>
                <a:cs typeface="Lucida Sans"/>
              </a:rPr>
            </a:br>
            <a:r>
              <a:rPr lang="en-US" sz="2800" dirty="0" smtClean="0">
                <a:solidFill>
                  <a:schemeClr val="tx1">
                    <a:lumMod val="85000"/>
                  </a:schemeClr>
                </a:solidFill>
                <a:latin typeface="Lucida Sans"/>
                <a:cs typeface="Lucida Sans"/>
              </a:rPr>
              <a:t>CCSM4 Modern </a:t>
            </a:r>
            <a:endParaRPr lang="en-US" sz="2800" dirty="0">
              <a:solidFill>
                <a:schemeClr val="tx1">
                  <a:lumMod val="85000"/>
                </a:schemeClr>
              </a:solidFill>
              <a:latin typeface="Lucida Sans"/>
              <a:cs typeface="Lucida Sans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26154" y="5631144"/>
            <a:ext cx="512121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Lucida Sans"/>
                <a:cs typeface="Lucida Sans"/>
              </a:rPr>
              <a:t>Mean annual precipitation </a:t>
            </a:r>
            <a:r>
              <a:rPr lang="en-US" dirty="0" err="1" smtClean="0">
                <a:latin typeface="Lucida Sans"/>
                <a:cs typeface="Lucida Sans"/>
              </a:rPr>
              <a:t>vs</a:t>
            </a:r>
            <a:r>
              <a:rPr lang="en-US" dirty="0" smtClean="0">
                <a:latin typeface="Lucida Sans"/>
                <a:cs typeface="Lucida Sans"/>
              </a:rPr>
              <a:t> fractional contribution of melt to total ablation at each grid point between 0.5°N and 35.3°S and at elevations over 1500 m in the Andes. </a:t>
            </a:r>
            <a:endParaRPr lang="en-US" dirty="0">
              <a:latin typeface="Lucida Sans"/>
              <a:cs typeface="Lucida Sans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498353" y="5921405"/>
            <a:ext cx="353848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Lucida Sans"/>
                <a:cs typeface="Lucida Sans"/>
              </a:rPr>
              <a:t>T</a:t>
            </a:r>
            <a:r>
              <a:rPr lang="en-US" dirty="0" smtClean="0">
                <a:latin typeface="Lucida Sans"/>
                <a:cs typeface="Lucida Sans"/>
              </a:rPr>
              <a:t>otal ablation due to melt at elevations over 1500 m in the Andes (500 m contours).</a:t>
            </a:r>
            <a:endParaRPr lang="en-US" dirty="0">
              <a:latin typeface="Lucida Sans"/>
              <a:cs typeface="Lucida Sans"/>
            </a:endParaRPr>
          </a:p>
        </p:txBody>
      </p:sp>
      <p:pic>
        <p:nvPicPr>
          <p:cNvPr id="8" name="Picture 7" descr="CCSM4_PI_banana.eps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68321"/>
            <a:ext cx="5797176" cy="4347882"/>
          </a:xfrm>
          <a:prstGeom prst="rect">
            <a:avLst/>
          </a:prstGeom>
        </p:spPr>
      </p:pic>
      <p:pic>
        <p:nvPicPr>
          <p:cNvPr id="9" name="Picture 8" descr="Screen Shot 2014-10-16 at 12.54.00 PM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98353" y="254001"/>
            <a:ext cx="3645647" cy="55894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184970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106944" y="215051"/>
            <a:ext cx="5240424" cy="853876"/>
          </a:xfrm>
        </p:spPr>
        <p:txBody>
          <a:bodyPr>
            <a:normAutofit fontScale="90000"/>
          </a:bodyPr>
          <a:lstStyle/>
          <a:p>
            <a:r>
              <a:rPr lang="en-US" sz="3600" dirty="0" smtClean="0">
                <a:solidFill>
                  <a:schemeClr val="tx1">
                    <a:lumMod val="85000"/>
                  </a:schemeClr>
                </a:solidFill>
                <a:latin typeface="Lucida Sans"/>
                <a:cs typeface="Lucida Sans"/>
              </a:rPr>
              <a:t>Ablation due to Melt</a:t>
            </a:r>
            <a:br>
              <a:rPr lang="en-US" sz="3600" dirty="0" smtClean="0">
                <a:solidFill>
                  <a:schemeClr val="tx1">
                    <a:lumMod val="85000"/>
                  </a:schemeClr>
                </a:solidFill>
                <a:latin typeface="Lucida Sans"/>
                <a:cs typeface="Lucida Sans"/>
              </a:rPr>
            </a:br>
            <a:r>
              <a:rPr lang="en-US" sz="2800" dirty="0" smtClean="0">
                <a:solidFill>
                  <a:schemeClr val="tx1">
                    <a:lumMod val="85000"/>
                  </a:schemeClr>
                </a:solidFill>
                <a:latin typeface="Lucida Sans"/>
                <a:cs typeface="Lucida Sans"/>
              </a:rPr>
              <a:t>CCSM4 LGM </a:t>
            </a:r>
            <a:endParaRPr lang="en-US" sz="2800" dirty="0">
              <a:solidFill>
                <a:schemeClr val="tx1">
                  <a:lumMod val="85000"/>
                </a:schemeClr>
              </a:solidFill>
              <a:latin typeface="Lucida Sans"/>
              <a:cs typeface="Lucida Sans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26154" y="5631144"/>
            <a:ext cx="512121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Lucida Sans"/>
                <a:cs typeface="Lucida Sans"/>
              </a:rPr>
              <a:t>Mean annual precipitation </a:t>
            </a:r>
            <a:r>
              <a:rPr lang="en-US" dirty="0" err="1" smtClean="0">
                <a:latin typeface="Lucida Sans"/>
                <a:cs typeface="Lucida Sans"/>
              </a:rPr>
              <a:t>vs</a:t>
            </a:r>
            <a:r>
              <a:rPr lang="en-US" dirty="0" smtClean="0">
                <a:latin typeface="Lucida Sans"/>
                <a:cs typeface="Lucida Sans"/>
              </a:rPr>
              <a:t> fractional contribution of melt to total ablation at each grid point between 0.5°N and 35.3°S and at elevations over 1500 m in the Andes. </a:t>
            </a:r>
            <a:endParaRPr lang="en-US" dirty="0">
              <a:latin typeface="Lucida Sans"/>
              <a:cs typeface="Lucida Sans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492629" y="5921405"/>
            <a:ext cx="353848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Lucida Sans"/>
                <a:cs typeface="Lucida Sans"/>
              </a:rPr>
              <a:t>T</a:t>
            </a:r>
            <a:r>
              <a:rPr lang="en-US" dirty="0" smtClean="0">
                <a:latin typeface="Lucida Sans"/>
                <a:cs typeface="Lucida Sans"/>
              </a:rPr>
              <a:t>otal ablation due to melt at elevations over 1500 m in the Andes (500 m contours).</a:t>
            </a:r>
            <a:endParaRPr lang="en-US" dirty="0">
              <a:latin typeface="Lucida Sans"/>
              <a:cs typeface="Lucida Sans"/>
            </a:endParaRPr>
          </a:p>
        </p:txBody>
      </p:sp>
      <p:pic>
        <p:nvPicPr>
          <p:cNvPr id="14" name="Picture 13" descr="CCSM4_LGM_banana.eps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72803"/>
            <a:ext cx="5791200" cy="4343400"/>
          </a:xfrm>
          <a:prstGeom prst="rect">
            <a:avLst/>
          </a:prstGeom>
        </p:spPr>
      </p:pic>
      <p:pic>
        <p:nvPicPr>
          <p:cNvPr id="16" name="Picture 15" descr="Screen Shot 2014-10-16 at 4.01.43 PM.png"/>
          <p:cNvPicPr>
            <a:picLocks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95544" y="215051"/>
            <a:ext cx="3648456" cy="57058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935908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 txBox="1">
            <a:spLocks/>
          </p:cNvSpPr>
          <p:nvPr/>
        </p:nvSpPr>
        <p:spPr>
          <a:xfrm>
            <a:off x="457200" y="1052094"/>
            <a:ext cx="7684168" cy="50973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lvl="1" indent="0">
              <a:buFont typeface="Arial" pitchFamily="34" charset="0"/>
              <a:buNone/>
            </a:pPr>
            <a:endParaRPr lang="en-US" sz="2400" dirty="0">
              <a:solidFill>
                <a:schemeClr val="tx1">
                  <a:lumMod val="85000"/>
                </a:schemeClr>
              </a:solidFill>
              <a:latin typeface="Adobe Caslon Pro"/>
              <a:cs typeface="Adobe Caslon Pro"/>
            </a:endParaRPr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802105"/>
          </a:xfrm>
        </p:spPr>
        <p:txBody>
          <a:bodyPr>
            <a:normAutofit/>
          </a:bodyPr>
          <a:lstStyle/>
          <a:p>
            <a:r>
              <a:rPr lang="en-US" sz="3200" dirty="0" smtClean="0">
                <a:solidFill>
                  <a:schemeClr val="tx1">
                    <a:lumMod val="85000"/>
                  </a:schemeClr>
                </a:solidFill>
                <a:latin typeface="Lucida Sans"/>
                <a:cs typeface="Lucida Sans"/>
              </a:rPr>
              <a:t>Preliminary Conclusions</a:t>
            </a:r>
            <a:endParaRPr lang="en-US" sz="3200" dirty="0">
              <a:solidFill>
                <a:schemeClr val="tx1">
                  <a:lumMod val="85000"/>
                </a:schemeClr>
              </a:solidFill>
              <a:latin typeface="Lucida Sans"/>
              <a:cs typeface="Lucida Sans"/>
            </a:endParaRPr>
          </a:p>
        </p:txBody>
      </p:sp>
      <p:sp>
        <p:nvSpPr>
          <p:cNvPr id="10" name="Content Placeholder 2"/>
          <p:cNvSpPr>
            <a:spLocks noGrp="1"/>
          </p:cNvSpPr>
          <p:nvPr>
            <p:ph idx="1"/>
          </p:nvPr>
        </p:nvSpPr>
        <p:spPr>
          <a:xfrm>
            <a:off x="457200" y="802105"/>
            <a:ext cx="8503356" cy="95284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 smtClean="0">
                <a:solidFill>
                  <a:schemeClr val="tx1">
                    <a:lumMod val="85000"/>
                  </a:schemeClr>
                </a:solidFill>
                <a:latin typeface="Lucida Sans"/>
                <a:cs typeface="Lucida Sans"/>
              </a:rPr>
              <a:t>Different processes control glaciation in the tropical versus subtropical Andes</a:t>
            </a:r>
            <a:endParaRPr lang="en-US" sz="2400" dirty="0">
              <a:solidFill>
                <a:schemeClr val="tx1">
                  <a:lumMod val="85000"/>
                </a:schemeClr>
              </a:solidFill>
              <a:latin typeface="Lucida Sans"/>
              <a:cs typeface="Lucida Sans"/>
            </a:endParaRPr>
          </a:p>
        </p:txBody>
      </p:sp>
      <p:sp>
        <p:nvSpPr>
          <p:cNvPr id="11" name="Content Placeholder 2"/>
          <p:cNvSpPr txBox="1">
            <a:spLocks/>
          </p:cNvSpPr>
          <p:nvPr/>
        </p:nvSpPr>
        <p:spPr>
          <a:xfrm>
            <a:off x="457200" y="1945744"/>
            <a:ext cx="8503356" cy="401578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 smtClean="0">
                <a:solidFill>
                  <a:schemeClr val="tx1">
                    <a:lumMod val="85000"/>
                  </a:schemeClr>
                </a:solidFill>
                <a:latin typeface="Lucida Sans"/>
                <a:cs typeface="Lucida Sans"/>
              </a:rPr>
              <a:t>Role of precipitation </a:t>
            </a:r>
          </a:p>
          <a:p>
            <a:pPr lvl="1"/>
            <a:r>
              <a:rPr lang="en-US" sz="2000" dirty="0" smtClean="0">
                <a:solidFill>
                  <a:schemeClr val="tx1">
                    <a:lumMod val="85000"/>
                  </a:schemeClr>
                </a:solidFill>
                <a:latin typeface="Lucida Sans"/>
                <a:cs typeface="Lucida Sans"/>
              </a:rPr>
              <a:t>Model shows that changes in ELA are more sensitive to temperature than precipitation</a:t>
            </a:r>
          </a:p>
          <a:p>
            <a:pPr lvl="1"/>
            <a:r>
              <a:rPr lang="en-US" sz="2000" dirty="0" smtClean="0">
                <a:solidFill>
                  <a:schemeClr val="tx1">
                    <a:lumMod val="85000"/>
                  </a:schemeClr>
                </a:solidFill>
                <a:latin typeface="Lucida Sans"/>
                <a:cs typeface="Lucida Sans"/>
              </a:rPr>
              <a:t>However, the subtropical region receives such little precipitation, that small changes in accumulation may cause significant changes in the ELA</a:t>
            </a:r>
          </a:p>
          <a:p>
            <a:pPr lvl="1"/>
            <a:endParaRPr lang="en-US" sz="2000" dirty="0" smtClean="0">
              <a:solidFill>
                <a:schemeClr val="tx1">
                  <a:lumMod val="85000"/>
                </a:schemeClr>
              </a:solidFill>
              <a:latin typeface="Lucida Sans"/>
              <a:cs typeface="Lucida Sans"/>
            </a:endParaRPr>
          </a:p>
          <a:p>
            <a:r>
              <a:rPr lang="en-US" sz="2400" dirty="0" smtClean="0">
                <a:solidFill>
                  <a:schemeClr val="tx1">
                    <a:lumMod val="85000"/>
                  </a:schemeClr>
                </a:solidFill>
                <a:latin typeface="Lucida Sans"/>
                <a:cs typeface="Lucida Sans"/>
              </a:rPr>
              <a:t>Dominant ablation process</a:t>
            </a:r>
          </a:p>
          <a:p>
            <a:pPr lvl="1"/>
            <a:r>
              <a:rPr lang="en-US" sz="2000" dirty="0" smtClean="0">
                <a:solidFill>
                  <a:schemeClr val="tx1">
                    <a:lumMod val="85000"/>
                  </a:schemeClr>
                </a:solidFill>
                <a:latin typeface="Lucida Sans"/>
                <a:cs typeface="Lucida Sans"/>
              </a:rPr>
              <a:t>Ablation in the tropics is dominated by melt</a:t>
            </a:r>
          </a:p>
          <a:p>
            <a:pPr lvl="1"/>
            <a:r>
              <a:rPr lang="en-US" sz="2000" dirty="0" smtClean="0">
                <a:solidFill>
                  <a:schemeClr val="tx1">
                    <a:lumMod val="85000"/>
                  </a:schemeClr>
                </a:solidFill>
                <a:latin typeface="Lucida Sans"/>
                <a:cs typeface="Lucida Sans"/>
              </a:rPr>
              <a:t>Ablation in the subtropics also includes sublimation</a:t>
            </a:r>
          </a:p>
          <a:p>
            <a:endParaRPr lang="en-US" sz="2400" dirty="0" smtClean="0">
              <a:solidFill>
                <a:schemeClr val="tx1">
                  <a:lumMod val="85000"/>
                </a:schemeClr>
              </a:solidFill>
              <a:latin typeface="Lucida Sans"/>
              <a:cs typeface="Lucida Sans"/>
            </a:endParaRPr>
          </a:p>
          <a:p>
            <a:endParaRPr lang="en-US" sz="2400" dirty="0">
              <a:solidFill>
                <a:schemeClr val="tx1">
                  <a:lumMod val="85000"/>
                </a:schemeClr>
              </a:solidFill>
              <a:latin typeface="Lucida Sans"/>
              <a:cs typeface="Lucida Sans"/>
            </a:endParaRPr>
          </a:p>
        </p:txBody>
      </p:sp>
    </p:spTree>
    <p:extLst>
      <p:ext uri="{BB962C8B-B14F-4D97-AF65-F5344CB8AC3E}">
        <p14:creationId xmlns:p14="http://schemas.microsoft.com/office/powerpoint/2010/main" val="172409178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 txBox="1">
            <a:spLocks/>
          </p:cNvSpPr>
          <p:nvPr/>
        </p:nvSpPr>
        <p:spPr>
          <a:xfrm>
            <a:off x="457200" y="1052094"/>
            <a:ext cx="7684168" cy="50973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lvl="1" indent="0">
              <a:buFont typeface="Arial" pitchFamily="34" charset="0"/>
              <a:buNone/>
            </a:pPr>
            <a:endParaRPr lang="en-US" sz="2400" dirty="0">
              <a:solidFill>
                <a:schemeClr val="tx1">
                  <a:lumMod val="85000"/>
                </a:schemeClr>
              </a:solidFill>
              <a:latin typeface="Adobe Caslon Pro"/>
              <a:cs typeface="Adobe Caslon Pro"/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609600" y="1049273"/>
            <a:ext cx="7684168" cy="50973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2400" dirty="0">
              <a:solidFill>
                <a:schemeClr val="tx1">
                  <a:lumMod val="85000"/>
                </a:schemeClr>
              </a:solidFill>
              <a:latin typeface="Lucida Sans"/>
              <a:cs typeface="Lucida Sans"/>
            </a:endParaRPr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802105"/>
          </a:xfrm>
        </p:spPr>
        <p:txBody>
          <a:bodyPr>
            <a:normAutofit/>
          </a:bodyPr>
          <a:lstStyle/>
          <a:p>
            <a:r>
              <a:rPr lang="en-US" sz="3200" dirty="0" smtClean="0">
                <a:solidFill>
                  <a:schemeClr val="tx1">
                    <a:lumMod val="85000"/>
                  </a:schemeClr>
                </a:solidFill>
                <a:latin typeface="Lucida Sans"/>
                <a:cs typeface="Lucida Sans"/>
              </a:rPr>
              <a:t>Future Questions </a:t>
            </a:r>
            <a:endParaRPr lang="en-US" sz="3200" dirty="0">
              <a:solidFill>
                <a:schemeClr val="tx1">
                  <a:lumMod val="85000"/>
                </a:schemeClr>
              </a:solidFill>
              <a:latin typeface="Lucida Sans"/>
              <a:cs typeface="Lucida Sans"/>
            </a:endParaRPr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457200" y="1049273"/>
            <a:ext cx="8503356" cy="4679837"/>
          </a:xfrm>
        </p:spPr>
        <p:txBody>
          <a:bodyPr>
            <a:normAutofit/>
          </a:bodyPr>
          <a:lstStyle/>
          <a:p>
            <a:r>
              <a:rPr lang="en-US" sz="2400" dirty="0">
                <a:solidFill>
                  <a:schemeClr val="tx1">
                    <a:lumMod val="85000"/>
                  </a:schemeClr>
                </a:solidFill>
                <a:latin typeface="Lucida Sans"/>
                <a:cs typeface="Lucida Sans"/>
              </a:rPr>
              <a:t>How accurately does the SEMB model predict glaciers?</a:t>
            </a:r>
          </a:p>
          <a:p>
            <a:pPr lvl="1">
              <a:buFont typeface="Arial"/>
              <a:buChar char="•"/>
            </a:pPr>
            <a:r>
              <a:rPr lang="en-US" sz="2000" dirty="0">
                <a:solidFill>
                  <a:schemeClr val="tx1">
                    <a:lumMod val="85000"/>
                  </a:schemeClr>
                </a:solidFill>
                <a:latin typeface="Lucida Sans"/>
                <a:cs typeface="Lucida Sans"/>
              </a:rPr>
              <a:t>Test using high resolution </a:t>
            </a:r>
            <a:r>
              <a:rPr lang="en-US" sz="2000" dirty="0" smtClean="0">
                <a:solidFill>
                  <a:schemeClr val="tx1">
                    <a:lumMod val="85000"/>
                  </a:schemeClr>
                </a:solidFill>
                <a:latin typeface="Lucida Sans"/>
                <a:cs typeface="Lucida Sans"/>
              </a:rPr>
              <a:t>DEMs</a:t>
            </a:r>
          </a:p>
          <a:p>
            <a:pPr lvl="1">
              <a:buFont typeface="Arial"/>
              <a:buChar char="•"/>
            </a:pPr>
            <a:r>
              <a:rPr lang="en-US" sz="2000" dirty="0" smtClean="0">
                <a:solidFill>
                  <a:schemeClr val="tx1">
                    <a:lumMod val="85000"/>
                  </a:schemeClr>
                </a:solidFill>
                <a:latin typeface="Lucida Sans"/>
                <a:cs typeface="Lucida Sans"/>
              </a:rPr>
              <a:t>Compare model results to published values for ELA depressions in the northern Andes</a:t>
            </a:r>
          </a:p>
          <a:p>
            <a:endParaRPr lang="en-US" sz="2400" dirty="0" smtClean="0">
              <a:solidFill>
                <a:schemeClr val="tx1">
                  <a:lumMod val="85000"/>
                </a:schemeClr>
              </a:solidFill>
              <a:latin typeface="Lucida Sans"/>
              <a:cs typeface="Lucida Sans"/>
            </a:endParaRPr>
          </a:p>
          <a:p>
            <a:r>
              <a:rPr lang="en-US" sz="2400" dirty="0" smtClean="0">
                <a:solidFill>
                  <a:schemeClr val="tx1">
                    <a:lumMod val="85000"/>
                  </a:schemeClr>
                </a:solidFill>
                <a:latin typeface="Lucida Sans"/>
                <a:cs typeface="Lucida Sans"/>
              </a:rPr>
              <a:t>What additional details do higher resolution simulations tell us about: </a:t>
            </a:r>
            <a:endParaRPr lang="en-US" sz="2000" dirty="0" smtClean="0">
              <a:solidFill>
                <a:schemeClr val="tx1">
                  <a:lumMod val="85000"/>
                </a:schemeClr>
              </a:solidFill>
              <a:latin typeface="Lucida Sans"/>
              <a:cs typeface="Lucida Sans"/>
            </a:endParaRPr>
          </a:p>
          <a:p>
            <a:pPr marL="742950" lvl="2" indent="-342900"/>
            <a:r>
              <a:rPr lang="en-US" sz="2000" dirty="0" smtClean="0">
                <a:solidFill>
                  <a:schemeClr val="tx1">
                    <a:lumMod val="85000"/>
                  </a:schemeClr>
                </a:solidFill>
                <a:latin typeface="Lucida Sans"/>
                <a:cs typeface="Lucida Sans"/>
              </a:rPr>
              <a:t>LGM climate? </a:t>
            </a:r>
          </a:p>
          <a:p>
            <a:pPr marL="742950" lvl="2" indent="-342900"/>
            <a:r>
              <a:rPr lang="en-US" sz="2000" dirty="0">
                <a:solidFill>
                  <a:schemeClr val="tx1">
                    <a:lumMod val="85000"/>
                  </a:schemeClr>
                </a:solidFill>
                <a:latin typeface="Lucida Sans"/>
                <a:cs typeface="Lucida Sans"/>
              </a:rPr>
              <a:t>ELA depressions during the LGM</a:t>
            </a:r>
            <a:r>
              <a:rPr lang="en-US" sz="2000" dirty="0" smtClean="0">
                <a:solidFill>
                  <a:schemeClr val="tx1">
                    <a:lumMod val="85000"/>
                  </a:schemeClr>
                </a:solidFill>
                <a:latin typeface="Lucida Sans"/>
                <a:cs typeface="Lucida Sans"/>
              </a:rPr>
              <a:t>?</a:t>
            </a:r>
          </a:p>
          <a:p>
            <a:pPr marL="742950" lvl="2" indent="-342900"/>
            <a:r>
              <a:rPr lang="en-US" sz="2000" dirty="0" smtClean="0">
                <a:solidFill>
                  <a:schemeClr val="tx1">
                    <a:lumMod val="85000"/>
                  </a:schemeClr>
                </a:solidFill>
                <a:latin typeface="Lucida Sans"/>
                <a:cs typeface="Lucida Sans"/>
              </a:rPr>
              <a:t>Melt vs. sublimation trends through the Andes?</a:t>
            </a:r>
          </a:p>
          <a:p>
            <a:pPr marL="742950" lvl="2" indent="-342900"/>
            <a:endParaRPr lang="en-US" sz="2000" dirty="0">
              <a:solidFill>
                <a:schemeClr val="tx1">
                  <a:lumMod val="85000"/>
                </a:schemeClr>
              </a:solidFill>
              <a:latin typeface="Lucida Sans"/>
              <a:cs typeface="Lucida Sans"/>
            </a:endParaRPr>
          </a:p>
        </p:txBody>
      </p:sp>
    </p:spTree>
    <p:extLst>
      <p:ext uri="{BB962C8B-B14F-4D97-AF65-F5344CB8AC3E}">
        <p14:creationId xmlns:p14="http://schemas.microsoft.com/office/powerpoint/2010/main" val="85893538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605031" y="412619"/>
            <a:ext cx="8112054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dirty="0" smtClean="0">
                <a:latin typeface="Lucida Sans"/>
                <a:cs typeface="Lucida Sans"/>
              </a:rPr>
              <a:t>We thank Summer </a:t>
            </a:r>
            <a:r>
              <a:rPr lang="en-US" sz="2200" dirty="0" err="1" smtClean="0">
                <a:latin typeface="Lucida Sans"/>
                <a:cs typeface="Lucida Sans"/>
              </a:rPr>
              <a:t>Rupper</a:t>
            </a:r>
            <a:r>
              <a:rPr lang="en-US" sz="2200" dirty="0" smtClean="0">
                <a:latin typeface="Lucida Sans"/>
                <a:cs typeface="Lucida Sans"/>
              </a:rPr>
              <a:t> and Dylan Ward for their help with this research. </a:t>
            </a:r>
          </a:p>
          <a:p>
            <a:pPr algn="ctr"/>
            <a:endParaRPr lang="en-US" sz="800" dirty="0" smtClean="0">
              <a:latin typeface="Lucida Sans"/>
              <a:cs typeface="Lucida Sans"/>
            </a:endParaRPr>
          </a:p>
          <a:p>
            <a:pPr algn="ctr"/>
            <a:r>
              <a:rPr lang="en-US" sz="2200" dirty="0" smtClean="0">
                <a:latin typeface="Lucida Sans"/>
                <a:cs typeface="Lucida Sans"/>
              </a:rPr>
              <a:t>This work is supported by NSF Grant GLD-1226611.</a:t>
            </a:r>
            <a:endParaRPr lang="en-US" sz="2200" dirty="0">
              <a:latin typeface="Lucida Sans"/>
              <a:cs typeface="Lucida Sans"/>
            </a:endParaRPr>
          </a:p>
        </p:txBody>
      </p:sp>
      <p:pic>
        <p:nvPicPr>
          <p:cNvPr id="8" name="Picture 7" descr="IMG_1262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9551" y="2030935"/>
            <a:ext cx="6288138" cy="4716104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429096724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8771</TotalTime>
  <Words>793</Words>
  <Application>Microsoft Macintosh PowerPoint</Application>
  <PresentationFormat>On-screen Show (4:3)</PresentationFormat>
  <Paragraphs>88</Paragraphs>
  <Slides>15</Slides>
  <Notes>8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Office Theme</vt:lpstr>
      <vt:lpstr>Equilibrium-Line Altitude Reconstruction in the Tropical and Subtropical Andes During the Last Glacial Maximum 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Ablation due to Melt CCSM4 Modern </vt:lpstr>
      <vt:lpstr>Ablation due to Melt CCSM4 LGM </vt:lpstr>
      <vt:lpstr>Preliminary Conclusions</vt:lpstr>
      <vt:lpstr>Future Questions 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Equilibrium-Line Altitude Reconstruction in the Subtropical Andes During the Last Glacial Maximum  </dc:title>
  <dc:creator>Lauren Vargo</dc:creator>
  <cp:lastModifiedBy>Lauren Vargo</cp:lastModifiedBy>
  <cp:revision>159</cp:revision>
  <dcterms:created xsi:type="dcterms:W3CDTF">2014-10-13T02:01:22Z</dcterms:created>
  <dcterms:modified xsi:type="dcterms:W3CDTF">2014-10-27T22:28:58Z</dcterms:modified>
</cp:coreProperties>
</file>