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9" r:id="rId2"/>
    <p:sldId id="258" r:id="rId3"/>
    <p:sldId id="257" r:id="rId4"/>
    <p:sldId id="264" r:id="rId5"/>
    <p:sldId id="268" r:id="rId6"/>
    <p:sldId id="269" r:id="rId7"/>
    <p:sldId id="275" r:id="rId8"/>
    <p:sldId id="279" r:id="rId9"/>
    <p:sldId id="274" r:id="rId10"/>
    <p:sldId id="278" r:id="rId11"/>
    <p:sldId id="270" r:id="rId12"/>
    <p:sldId id="272" r:id="rId13"/>
    <p:sldId id="273" r:id="rId14"/>
    <p:sldId id="271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708" autoAdjust="0"/>
  </p:normalViewPr>
  <p:slideViewPr>
    <p:cSldViewPr snapToGrid="0">
      <p:cViewPr>
        <p:scale>
          <a:sx n="100" d="100"/>
          <a:sy n="100" d="100"/>
        </p:scale>
        <p:origin x="-1176" y="-448"/>
      </p:cViewPr>
      <p:guideLst>
        <p:guide orient="horz" pos="20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spilde:Research%20Projects:Petaca%20Pegmatites:Petaca%20Minera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Monazite</c:v>
          </c:tx>
          <c:spPr>
            <a:ln w="38100">
              <a:solidFill>
                <a:srgbClr val="FF0000"/>
              </a:solidFill>
            </a:ln>
          </c:spPr>
          <c:marker>
            <c:symbol val="circle"/>
            <c:size val="7"/>
            <c:spPr>
              <a:noFill/>
              <a:ln w="12700" cmpd="sng">
                <a:noFill/>
              </a:ln>
            </c:spPr>
          </c:marker>
          <c:cat>
            <c:strRef>
              <c:f>'REE Norm'!$V$18:$V$32</c:f>
              <c:strCache>
                <c:ptCount val="15"/>
                <c:pt idx="0">
                  <c:v>Y</c:v>
                </c:pt>
                <c:pt idx="1">
                  <c:v>La</c:v>
                </c:pt>
                <c:pt idx="2">
                  <c:v>Ce</c:v>
                </c:pt>
                <c:pt idx="3">
                  <c:v>Pr</c:v>
                </c:pt>
                <c:pt idx="4">
                  <c:v>Nd</c:v>
                </c:pt>
                <c:pt idx="5">
                  <c:v>Sm</c:v>
                </c:pt>
                <c:pt idx="6">
                  <c:v>Eu</c:v>
                </c:pt>
                <c:pt idx="7">
                  <c:v>Gd</c:v>
                </c:pt>
                <c:pt idx="8">
                  <c:v>Tb</c:v>
                </c:pt>
                <c:pt idx="9">
                  <c:v>Dy</c:v>
                </c:pt>
                <c:pt idx="10">
                  <c:v>Ho</c:v>
                </c:pt>
                <c:pt idx="11">
                  <c:v>Er</c:v>
                </c:pt>
                <c:pt idx="12">
                  <c:v>Tm</c:v>
                </c:pt>
                <c:pt idx="13">
                  <c:v>Yb</c:v>
                </c:pt>
                <c:pt idx="14">
                  <c:v>Lu</c:v>
                </c:pt>
              </c:strCache>
            </c:strRef>
          </c:cat>
          <c:val>
            <c:numRef>
              <c:f>'REE Norm'!$X$18:$X$32</c:f>
              <c:numCache>
                <c:formatCode>0.0</c:formatCode>
                <c:ptCount val="15"/>
                <c:pt idx="0">
                  <c:v>5092.540762951738</c:v>
                </c:pt>
                <c:pt idx="1">
                  <c:v>392344.582967477</c:v>
                </c:pt>
                <c:pt idx="2">
                  <c:v>356417.6639581707</c:v>
                </c:pt>
                <c:pt idx="3">
                  <c:v>278758.0818592786</c:v>
                </c:pt>
                <c:pt idx="4">
                  <c:v>206503.9202764106</c:v>
                </c:pt>
                <c:pt idx="5">
                  <c:v>256518.6172286538</c:v>
                </c:pt>
                <c:pt idx="6">
                  <c:v>14867.26333159516</c:v>
                </c:pt>
                <c:pt idx="7">
                  <c:v>102849.7936930144</c:v>
                </c:pt>
                <c:pt idx="8">
                  <c:v>71768.51726122735</c:v>
                </c:pt>
                <c:pt idx="9">
                  <c:v>33824.36805537533</c:v>
                </c:pt>
                <c:pt idx="10">
                  <c:v>13437.03583992052</c:v>
                </c:pt>
                <c:pt idx="11">
                  <c:v>6801.296936921224</c:v>
                </c:pt>
                <c:pt idx="12">
                  <c:v>24854.06821807547</c:v>
                </c:pt>
                <c:pt idx="13">
                  <c:v>1839.445726101496</c:v>
                </c:pt>
                <c:pt idx="14">
                  <c:v>15792.18368071019</c:v>
                </c:pt>
              </c:numCache>
            </c:numRef>
          </c:val>
          <c:smooth val="0"/>
        </c:ser>
        <c:ser>
          <c:idx val="7"/>
          <c:order val="1"/>
          <c:tx>
            <c:v>Xenotime</c:v>
          </c:tx>
          <c:spPr>
            <a:ln w="38100">
              <a:solidFill>
                <a:srgbClr val="008000"/>
              </a:solidFill>
            </a:ln>
          </c:spPr>
          <c:marker>
            <c:symbol val="circle"/>
            <c:size val="7"/>
            <c:spPr>
              <a:noFill/>
              <a:ln>
                <a:noFill/>
              </a:ln>
            </c:spPr>
          </c:marker>
          <c:cat>
            <c:strRef>
              <c:f>'REE Norm'!$V$18:$V$32</c:f>
              <c:strCache>
                <c:ptCount val="15"/>
                <c:pt idx="0">
                  <c:v>Y</c:v>
                </c:pt>
                <c:pt idx="1">
                  <c:v>La</c:v>
                </c:pt>
                <c:pt idx="2">
                  <c:v>Ce</c:v>
                </c:pt>
                <c:pt idx="3">
                  <c:v>Pr</c:v>
                </c:pt>
                <c:pt idx="4">
                  <c:v>Nd</c:v>
                </c:pt>
                <c:pt idx="5">
                  <c:v>Sm</c:v>
                </c:pt>
                <c:pt idx="6">
                  <c:v>Eu</c:v>
                </c:pt>
                <c:pt idx="7">
                  <c:v>Gd</c:v>
                </c:pt>
                <c:pt idx="8">
                  <c:v>Tb</c:v>
                </c:pt>
                <c:pt idx="9">
                  <c:v>Dy</c:v>
                </c:pt>
                <c:pt idx="10">
                  <c:v>Ho</c:v>
                </c:pt>
                <c:pt idx="11">
                  <c:v>Er</c:v>
                </c:pt>
                <c:pt idx="12">
                  <c:v>Tm</c:v>
                </c:pt>
                <c:pt idx="13">
                  <c:v>Yb</c:v>
                </c:pt>
                <c:pt idx="14">
                  <c:v>Lu</c:v>
                </c:pt>
              </c:strCache>
            </c:strRef>
          </c:cat>
          <c:val>
            <c:numRef>
              <c:f>'REE Norm'!$Y$18:$Y$32</c:f>
              <c:numCache>
                <c:formatCode>0.0</c:formatCode>
                <c:ptCount val="15"/>
                <c:pt idx="0">
                  <c:v>154733.18045244</c:v>
                </c:pt>
                <c:pt idx="1">
                  <c:v>263.3971134397081</c:v>
                </c:pt>
                <c:pt idx="2">
                  <c:v>835.0825611223962</c:v>
                </c:pt>
                <c:pt idx="3">
                  <c:v>3212.648728558983</c:v>
                </c:pt>
                <c:pt idx="4">
                  <c:v>3889.729018306801</c:v>
                </c:pt>
                <c:pt idx="5">
                  <c:v>51178.7022742664</c:v>
                </c:pt>
                <c:pt idx="6">
                  <c:v>4896.3810049079</c:v>
                </c:pt>
                <c:pt idx="7">
                  <c:v>250789.262276692</c:v>
                </c:pt>
                <c:pt idx="8">
                  <c:v>501177.3868294815</c:v>
                </c:pt>
                <c:pt idx="9">
                  <c:v>503906.7874340298</c:v>
                </c:pt>
                <c:pt idx="10">
                  <c:v>177381.559460046</c:v>
                </c:pt>
                <c:pt idx="11">
                  <c:v>158063.1101016687</c:v>
                </c:pt>
                <c:pt idx="12">
                  <c:v>123019.495336249</c:v>
                </c:pt>
                <c:pt idx="13">
                  <c:v>59217.7913302096</c:v>
                </c:pt>
                <c:pt idx="14">
                  <c:v>81243.22036678074</c:v>
                </c:pt>
              </c:numCache>
            </c:numRef>
          </c:val>
          <c:smooth val="0"/>
        </c:ser>
        <c:ser>
          <c:idx val="1"/>
          <c:order val="2"/>
          <c:tx>
            <c:v>Polycrase</c:v>
          </c:tx>
          <c:spPr>
            <a:ln w="38100" cmpd="sng">
              <a:solidFill>
                <a:srgbClr val="0000FF"/>
              </a:solidFill>
            </a:ln>
          </c:spPr>
          <c:marker>
            <c:symbol val="plus"/>
            <c:size val="7"/>
            <c:spPr>
              <a:noFill/>
              <a:ln>
                <a:noFill/>
              </a:ln>
            </c:spPr>
          </c:marker>
          <c:cat>
            <c:strRef>
              <c:f>'REE Norm'!$V$18:$V$32</c:f>
              <c:strCache>
                <c:ptCount val="15"/>
                <c:pt idx="0">
                  <c:v>Y</c:v>
                </c:pt>
                <c:pt idx="1">
                  <c:v>La</c:v>
                </c:pt>
                <c:pt idx="2">
                  <c:v>Ce</c:v>
                </c:pt>
                <c:pt idx="3">
                  <c:v>Pr</c:v>
                </c:pt>
                <c:pt idx="4">
                  <c:v>Nd</c:v>
                </c:pt>
                <c:pt idx="5">
                  <c:v>Sm</c:v>
                </c:pt>
                <c:pt idx="6">
                  <c:v>Eu</c:v>
                </c:pt>
                <c:pt idx="7">
                  <c:v>Gd</c:v>
                </c:pt>
                <c:pt idx="8">
                  <c:v>Tb</c:v>
                </c:pt>
                <c:pt idx="9">
                  <c:v>Dy</c:v>
                </c:pt>
                <c:pt idx="10">
                  <c:v>Ho</c:v>
                </c:pt>
                <c:pt idx="11">
                  <c:v>Er</c:v>
                </c:pt>
                <c:pt idx="12">
                  <c:v>Tm</c:v>
                </c:pt>
                <c:pt idx="13">
                  <c:v>Yb</c:v>
                </c:pt>
                <c:pt idx="14">
                  <c:v>Lu</c:v>
                </c:pt>
              </c:strCache>
            </c:strRef>
          </c:cat>
          <c:val>
            <c:numRef>
              <c:f>'REE Norm'!$Z$18:$Z$32</c:f>
              <c:numCache>
                <c:formatCode>0.0</c:formatCode>
                <c:ptCount val="15"/>
                <c:pt idx="0">
                  <c:v>80149.0397277377</c:v>
                </c:pt>
                <c:pt idx="1">
                  <c:v>293.2401361446996</c:v>
                </c:pt>
                <c:pt idx="2">
                  <c:v>766.3348442261216</c:v>
                </c:pt>
                <c:pt idx="3">
                  <c:v>3534.598601143784</c:v>
                </c:pt>
                <c:pt idx="4">
                  <c:v>9883.038650655282</c:v>
                </c:pt>
                <c:pt idx="5">
                  <c:v>48758.3709115986</c:v>
                </c:pt>
                <c:pt idx="6">
                  <c:v>20323.56120147374</c:v>
                </c:pt>
                <c:pt idx="7">
                  <c:v>108606.4205493001</c:v>
                </c:pt>
                <c:pt idx="8">
                  <c:v>129294.7392751866</c:v>
                </c:pt>
                <c:pt idx="9">
                  <c:v>140134.5225181544</c:v>
                </c:pt>
                <c:pt idx="10">
                  <c:v>120695.497923625</c:v>
                </c:pt>
                <c:pt idx="11">
                  <c:v>109545.031488587</c:v>
                </c:pt>
                <c:pt idx="12">
                  <c:v>98027.92979209916</c:v>
                </c:pt>
                <c:pt idx="13">
                  <c:v>119049.3585361406</c:v>
                </c:pt>
                <c:pt idx="14">
                  <c:v>234424.0424773574</c:v>
                </c:pt>
              </c:numCache>
            </c:numRef>
          </c:val>
          <c:smooth val="0"/>
        </c:ser>
        <c:ser>
          <c:idx val="2"/>
          <c:order val="3"/>
          <c:tx>
            <c:v>Euxenite</c:v>
          </c:tx>
          <c:spPr>
            <a:ln w="38100" cmpd="sng">
              <a:solidFill>
                <a:srgbClr val="3366FF"/>
              </a:solidFill>
            </a:ln>
          </c:spPr>
          <c:marker>
            <c:symbol val="square"/>
            <c:size val="7"/>
            <c:spPr>
              <a:noFill/>
              <a:ln>
                <a:noFill/>
              </a:ln>
            </c:spPr>
          </c:marker>
          <c:cat>
            <c:strRef>
              <c:f>'REE Norm'!$V$18:$V$32</c:f>
              <c:strCache>
                <c:ptCount val="15"/>
                <c:pt idx="0">
                  <c:v>Y</c:v>
                </c:pt>
                <c:pt idx="1">
                  <c:v>La</c:v>
                </c:pt>
                <c:pt idx="2">
                  <c:v>Ce</c:v>
                </c:pt>
                <c:pt idx="3">
                  <c:v>Pr</c:v>
                </c:pt>
                <c:pt idx="4">
                  <c:v>Nd</c:v>
                </c:pt>
                <c:pt idx="5">
                  <c:v>Sm</c:v>
                </c:pt>
                <c:pt idx="6">
                  <c:v>Eu</c:v>
                </c:pt>
                <c:pt idx="7">
                  <c:v>Gd</c:v>
                </c:pt>
                <c:pt idx="8">
                  <c:v>Tb</c:v>
                </c:pt>
                <c:pt idx="9">
                  <c:v>Dy</c:v>
                </c:pt>
                <c:pt idx="10">
                  <c:v>Ho</c:v>
                </c:pt>
                <c:pt idx="11">
                  <c:v>Er</c:v>
                </c:pt>
                <c:pt idx="12">
                  <c:v>Tm</c:v>
                </c:pt>
                <c:pt idx="13">
                  <c:v>Yb</c:v>
                </c:pt>
                <c:pt idx="14">
                  <c:v>Lu</c:v>
                </c:pt>
              </c:strCache>
            </c:strRef>
          </c:cat>
          <c:val>
            <c:numRef>
              <c:f>'REE Norm'!$AA$18:$AA$32</c:f>
              <c:numCache>
                <c:formatCode>0.0</c:formatCode>
                <c:ptCount val="15"/>
                <c:pt idx="0">
                  <c:v>56421.406929563</c:v>
                </c:pt>
                <c:pt idx="1">
                  <c:v>3427.19002774425</c:v>
                </c:pt>
                <c:pt idx="2">
                  <c:v>12099.26117513212</c:v>
                </c:pt>
                <c:pt idx="3">
                  <c:v>9334.262972529584</c:v>
                </c:pt>
                <c:pt idx="4">
                  <c:v>17852.00845429967</c:v>
                </c:pt>
                <c:pt idx="5">
                  <c:v>60226.3308168343</c:v>
                </c:pt>
                <c:pt idx="6">
                  <c:v>18480.30416025607</c:v>
                </c:pt>
                <c:pt idx="7">
                  <c:v>87163.57402900682</c:v>
                </c:pt>
                <c:pt idx="8">
                  <c:v>120068.7626835991</c:v>
                </c:pt>
                <c:pt idx="9">
                  <c:v>124361.1507317953</c:v>
                </c:pt>
                <c:pt idx="10">
                  <c:v>81592.6388428743</c:v>
                </c:pt>
                <c:pt idx="11">
                  <c:v>86250.43084296602</c:v>
                </c:pt>
                <c:pt idx="12">
                  <c:v>80083.2793169307</c:v>
                </c:pt>
                <c:pt idx="13">
                  <c:v>91801.31253137064</c:v>
                </c:pt>
                <c:pt idx="14">
                  <c:v>106635.4963685734</c:v>
                </c:pt>
              </c:numCache>
            </c:numRef>
          </c:val>
          <c:smooth val="0"/>
        </c:ser>
        <c:ser>
          <c:idx val="3"/>
          <c:order val="4"/>
          <c:tx>
            <c:v>Samarskite</c:v>
          </c:tx>
          <c:spPr>
            <a:ln w="38100" cmpd="sng">
              <a:solidFill>
                <a:schemeClr val="tx1"/>
              </a:solidFill>
            </a:ln>
          </c:spPr>
          <c:marker>
            <c:symbol val="triangle"/>
            <c:size val="7"/>
            <c:spPr>
              <a:noFill/>
              <a:ln>
                <a:noFill/>
              </a:ln>
            </c:spPr>
          </c:marker>
          <c:cat>
            <c:strRef>
              <c:f>'REE Norm'!$V$18:$V$32</c:f>
              <c:strCache>
                <c:ptCount val="15"/>
                <c:pt idx="0">
                  <c:v>Y</c:v>
                </c:pt>
                <c:pt idx="1">
                  <c:v>La</c:v>
                </c:pt>
                <c:pt idx="2">
                  <c:v>Ce</c:v>
                </c:pt>
                <c:pt idx="3">
                  <c:v>Pr</c:v>
                </c:pt>
                <c:pt idx="4">
                  <c:v>Nd</c:v>
                </c:pt>
                <c:pt idx="5">
                  <c:v>Sm</c:v>
                </c:pt>
                <c:pt idx="6">
                  <c:v>Eu</c:v>
                </c:pt>
                <c:pt idx="7">
                  <c:v>Gd</c:v>
                </c:pt>
                <c:pt idx="8">
                  <c:v>Tb</c:v>
                </c:pt>
                <c:pt idx="9">
                  <c:v>Dy</c:v>
                </c:pt>
                <c:pt idx="10">
                  <c:v>Ho</c:v>
                </c:pt>
                <c:pt idx="11">
                  <c:v>Er</c:v>
                </c:pt>
                <c:pt idx="12">
                  <c:v>Tm</c:v>
                </c:pt>
                <c:pt idx="13">
                  <c:v>Yb</c:v>
                </c:pt>
                <c:pt idx="14">
                  <c:v>Lu</c:v>
                </c:pt>
              </c:strCache>
            </c:strRef>
          </c:cat>
          <c:val>
            <c:numRef>
              <c:f>'REE Norm'!$AB$18:$AB$32</c:f>
              <c:numCache>
                <c:formatCode>0.0</c:formatCode>
                <c:ptCount val="15"/>
                <c:pt idx="0">
                  <c:v>28962.64116068768</c:v>
                </c:pt>
                <c:pt idx="1">
                  <c:v>1860.128580429387</c:v>
                </c:pt>
                <c:pt idx="2">
                  <c:v>5364.34390958285</c:v>
                </c:pt>
                <c:pt idx="3">
                  <c:v>2771.508903144914</c:v>
                </c:pt>
                <c:pt idx="4">
                  <c:v>6452.875667398127</c:v>
                </c:pt>
                <c:pt idx="5">
                  <c:v>25694.87423460592</c:v>
                </c:pt>
                <c:pt idx="6">
                  <c:v>5844.813860976676</c:v>
                </c:pt>
                <c:pt idx="7">
                  <c:v>60307.69062595935</c:v>
                </c:pt>
                <c:pt idx="8">
                  <c:v>72639.60692585846</c:v>
                </c:pt>
                <c:pt idx="9">
                  <c:v>131211.0663090547</c:v>
                </c:pt>
                <c:pt idx="10">
                  <c:v>88569.09731481477</c:v>
                </c:pt>
                <c:pt idx="11">
                  <c:v>86571.47360373428</c:v>
                </c:pt>
                <c:pt idx="12">
                  <c:v>68529.09534319276</c:v>
                </c:pt>
                <c:pt idx="13">
                  <c:v>94899.78697316731</c:v>
                </c:pt>
                <c:pt idx="14">
                  <c:v>70386.66530663185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7438808"/>
        <c:axId val="2107285384"/>
      </c:lineChart>
      <c:catAx>
        <c:axId val="21074388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2107285384"/>
        <c:crosses val="autoZero"/>
        <c:auto val="1"/>
        <c:lblAlgn val="ctr"/>
        <c:lblOffset val="100"/>
        <c:noMultiLvlLbl val="0"/>
      </c:catAx>
      <c:valAx>
        <c:axId val="2107285384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2107438808"/>
        <c:crosses val="autoZero"/>
        <c:crossBetween val="between"/>
      </c:valAx>
      <c:spPr>
        <a:noFill/>
        <a:ln>
          <a:solidFill>
            <a:schemeClr val="tx1"/>
          </a:solidFill>
        </a:ln>
      </c:spPr>
    </c:plotArea>
    <c:legend>
      <c:legendPos val="b"/>
      <c:layout/>
      <c:overlay val="0"/>
      <c:txPr>
        <a:bodyPr/>
        <a:lstStyle/>
        <a:p>
          <a:pPr>
            <a:defRPr sz="1600" b="1" i="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6EC49-5275-CB42-8BE6-091CF3A1D3AE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4EE77-E296-5249-8AD5-3C69298D1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14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7868" indent="-279949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19797" indent="-223959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67716" indent="-223959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5635" indent="-223959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63554" indent="-2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11472" indent="-2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9391" indent="-2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07310" indent="-22395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521DD1-5DDF-4B69-A62E-FB713A3CD9B8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35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0563F-E07A-304A-9400-DCEDE066B271}" type="datetimeFigureOut">
              <a:rPr lang="en-US" smtClean="0"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1B63-98B9-ED45-89E6-58F28CFCCA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omic Sans MS"/>
          <a:ea typeface="+mj-ea"/>
          <a:cs typeface="Comic Sans M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microsoft.com/office/2007/relationships/hdphoto" Target="../media/hdphoto2.wdp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microsoft.com/office/2007/relationships/hdphoto" Target="../media/hdphoto3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emf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79425" y="4983163"/>
            <a:ext cx="8185150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2291" name="Picture 2" descr="C:\Documents and Settings\brian.salem\My Documents\Work Related Media Files\My Pictures\9_20_2008_Globe mine Petaca NM\9_20_2008_Globe mine Petaca NM 00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43400" y="6111875"/>
            <a:ext cx="4572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DA7828-D2F8-4998-A076-894930E1043A}" type="slidenum">
              <a:rPr lang="en-US" altLang="en-US">
                <a:solidFill>
                  <a:srgbClr val="A7A399"/>
                </a:solidFill>
              </a:rPr>
              <a:pPr eaLnBrk="1" hangingPunct="1"/>
              <a:t>1</a:t>
            </a:fld>
            <a:endParaRPr lang="en-US" altLang="en-US">
              <a:solidFill>
                <a:srgbClr val="A7A399"/>
              </a:solidFill>
            </a:endParaRPr>
          </a:p>
        </p:txBody>
      </p:sp>
      <p:sp>
        <p:nvSpPr>
          <p:cNvPr id="12292" name="Rectangle 8"/>
          <p:cNvSpPr>
            <a:spLocks noChangeArrowheads="1"/>
          </p:cNvSpPr>
          <p:nvPr/>
        </p:nvSpPr>
        <p:spPr bwMode="auto">
          <a:xfrm>
            <a:off x="381000" y="393700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1" dirty="0" smtClean="0">
                <a:latin typeface="Comic Sans MS"/>
                <a:cs typeface="Comic Sans MS"/>
              </a:rPr>
              <a:t>REE </a:t>
            </a:r>
            <a:r>
              <a:rPr lang="en-US" altLang="en-US" sz="3600" b="1" dirty="0">
                <a:latin typeface="Comic Sans MS"/>
                <a:cs typeface="Comic Sans MS"/>
              </a:rPr>
              <a:t>Minerals </a:t>
            </a:r>
            <a:r>
              <a:rPr lang="en-US" altLang="en-US" sz="3600" b="1" dirty="0" smtClean="0">
                <a:latin typeface="Comic Sans MS"/>
                <a:cs typeface="Comic Sans MS"/>
              </a:rPr>
              <a:t>at the </a:t>
            </a:r>
            <a:r>
              <a:rPr lang="en-US" altLang="en-US" sz="3600" b="1" dirty="0" err="1">
                <a:latin typeface="Comic Sans MS"/>
                <a:cs typeface="Comic Sans MS"/>
              </a:rPr>
              <a:t>Petaca</a:t>
            </a:r>
            <a:r>
              <a:rPr lang="en-US" altLang="en-US" sz="3600" b="1" dirty="0">
                <a:latin typeface="Comic Sans MS"/>
                <a:cs typeface="Comic Sans MS"/>
              </a:rPr>
              <a:t> Pegmatite </a:t>
            </a:r>
            <a:r>
              <a:rPr lang="en-US" altLang="en-US" sz="3600" b="1" dirty="0" smtClean="0">
                <a:latin typeface="Comic Sans MS"/>
                <a:cs typeface="Comic Sans MS"/>
              </a:rPr>
              <a:t>District, </a:t>
            </a:r>
            <a:r>
              <a:rPr lang="en-US" altLang="en-US" sz="3600" b="1" dirty="0">
                <a:latin typeface="Comic Sans MS"/>
                <a:cs typeface="Comic Sans MS"/>
              </a:rPr>
              <a:t>New Mexico</a:t>
            </a:r>
            <a:endParaRPr lang="en-US" altLang="en-US" sz="3600" dirty="0">
              <a:latin typeface="Comic Sans MS"/>
              <a:cs typeface="Comic Sans MS"/>
            </a:endParaRPr>
          </a:p>
        </p:txBody>
      </p:sp>
      <p:sp>
        <p:nvSpPr>
          <p:cNvPr id="12293" name="Rectangle 10"/>
          <p:cNvSpPr>
            <a:spLocks noChangeArrowheads="1"/>
          </p:cNvSpPr>
          <p:nvPr/>
        </p:nvSpPr>
        <p:spPr bwMode="auto">
          <a:xfrm>
            <a:off x="381000" y="2552700"/>
            <a:ext cx="8483600" cy="302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Michael Spilde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University </a:t>
            </a:r>
            <a:r>
              <a:rPr lang="en-US" sz="32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of New Mexico, Albuquerque, NM</a:t>
            </a:r>
          </a:p>
          <a:p>
            <a:pPr algn="ctr">
              <a:spcBef>
                <a:spcPts val="1200"/>
              </a:spcBef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William Moats, Steve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Dubyk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, Brian Salem</a:t>
            </a:r>
            <a:endParaRPr lang="en-US" sz="32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Albuquerque</a:t>
            </a:r>
            <a:r>
              <a:rPr lang="en-US" sz="32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, NM</a:t>
            </a:r>
            <a:endParaRPr lang="en-US" altLang="en-US" sz="32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  <a:p>
            <a:pPr algn="ctr" eaLnBrk="1" hangingPunct="1">
              <a:lnSpc>
                <a:spcPct val="80000"/>
              </a:lnSpc>
              <a:buClr>
                <a:schemeClr val="tx1"/>
              </a:buClr>
            </a:pPr>
            <a:endParaRPr lang="en-US" altLang="en-US" sz="3200" b="1" i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  <a:p>
            <a:pPr algn="ctr"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3200" b="1" i="1" dirty="0" smtClean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October 22, 2014</a:t>
            </a:r>
            <a:endParaRPr lang="en-US" altLang="en-US" sz="32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2980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S Map.tif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15"/>
          <a:stretch/>
        </p:blipFill>
        <p:spPr>
          <a:xfrm>
            <a:off x="50800" y="76200"/>
            <a:ext cx="9053097" cy="6743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85146" y="4309368"/>
            <a:ext cx="2054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  <a:latin typeface="Arial"/>
                <a:cs typeface="Arial"/>
              </a:rPr>
              <a:t>Petaca</a:t>
            </a:r>
            <a:r>
              <a:rPr lang="en-US" sz="1600" dirty="0" smtClean="0">
                <a:solidFill>
                  <a:schemeClr val="bg1"/>
                </a:solidFill>
                <a:latin typeface="Arial"/>
                <a:cs typeface="Arial"/>
              </a:rPr>
              <a:t>, New Mexico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52700" y="4229100"/>
            <a:ext cx="139700" cy="1397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838700" y="2743200"/>
            <a:ext cx="3568700" cy="3860800"/>
            <a:chOff x="4838700" y="2743200"/>
            <a:chExt cx="3568700" cy="3860800"/>
          </a:xfrm>
        </p:grpSpPr>
        <p:pic>
          <p:nvPicPr>
            <p:cNvPr id="3" name="Picture 2" descr="nm.ti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8700" y="2743200"/>
              <a:ext cx="3568700" cy="38608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862529" y="4232854"/>
              <a:ext cx="1216439" cy="30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Albuquerque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311838" y="4365157"/>
              <a:ext cx="75195" cy="9430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781810" y="3674753"/>
              <a:ext cx="75193" cy="8537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544259" y="3471016"/>
              <a:ext cx="95702" cy="13970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09147" y="3555805"/>
              <a:ext cx="1557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Harding Mine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21485" y="3305802"/>
              <a:ext cx="9831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latin typeface="Arial"/>
                  <a:cs typeface="Arial"/>
                </a:rPr>
                <a:t>Petaca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71872" y="6164655"/>
              <a:ext cx="1502357" cy="380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rial"/>
                  <a:cs typeface="Arial"/>
                </a:rPr>
                <a:t>New Mexico</a:t>
              </a:r>
              <a:endParaRPr lang="en-US" sz="2400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5852130" y="5303204"/>
              <a:ext cx="1319028" cy="2733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Rio Grande Rift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1486" y="3982647"/>
              <a:ext cx="905414" cy="30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Santa Fe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64244" y="4145116"/>
              <a:ext cx="44077" cy="5588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297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7300" y="241300"/>
            <a:ext cx="486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Comic Sans MS"/>
                <a:cs typeface="Comic Sans MS"/>
              </a:rPr>
              <a:t>Petaca</a:t>
            </a:r>
            <a:r>
              <a:rPr lang="en-US" sz="2800" b="1" dirty="0" smtClean="0">
                <a:latin typeface="Comic Sans MS"/>
                <a:cs typeface="Comic Sans MS"/>
              </a:rPr>
              <a:t> Pegmatites</a:t>
            </a:r>
            <a:endParaRPr lang="en-US" sz="2800" b="1" dirty="0">
              <a:latin typeface="Comic Sans MS"/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56000" y="880903"/>
            <a:ext cx="5448300" cy="567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 smtClean="0">
                <a:latin typeface="Arial"/>
                <a:cs typeface="Arial"/>
              </a:rPr>
              <a:t>District </a:t>
            </a:r>
            <a:r>
              <a:rPr lang="en-US" altLang="en-US" sz="2000" b="1" dirty="0">
                <a:latin typeface="Arial"/>
                <a:cs typeface="Arial"/>
              </a:rPr>
              <a:t>encompasses approximately </a:t>
            </a:r>
            <a:r>
              <a:rPr lang="en-US" altLang="en-US" sz="2000" b="1" dirty="0" smtClean="0">
                <a:latin typeface="Arial"/>
                <a:cs typeface="Arial"/>
              </a:rPr>
              <a:t>  160 km</a:t>
            </a:r>
            <a:r>
              <a:rPr lang="en-US" altLang="en-US" sz="2000" b="1" baseline="30000" dirty="0" smtClean="0">
                <a:latin typeface="Arial"/>
                <a:cs typeface="Arial"/>
              </a:rPr>
              <a:t>2</a:t>
            </a:r>
            <a:r>
              <a:rPr lang="en-US" altLang="en-US" sz="2000" b="1" dirty="0" smtClean="0">
                <a:latin typeface="Arial"/>
                <a:cs typeface="Arial"/>
              </a:rPr>
              <a:t>.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 smtClean="0">
                <a:latin typeface="Arial"/>
                <a:cs typeface="Arial"/>
              </a:rPr>
              <a:t>Over 88 individual pegmatite bodies, 74 mapped/described by </a:t>
            </a:r>
            <a:r>
              <a:rPr lang="en-US" altLang="en-US" sz="2000" b="1" dirty="0" err="1" smtClean="0">
                <a:latin typeface="Arial"/>
                <a:cs typeface="Arial"/>
              </a:rPr>
              <a:t>Jahns</a:t>
            </a:r>
            <a:r>
              <a:rPr lang="en-US" altLang="en-US" sz="2000" b="1" dirty="0" smtClean="0">
                <a:latin typeface="Arial"/>
                <a:cs typeface="Arial"/>
              </a:rPr>
              <a:t> (1946).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>
                <a:latin typeface="Arial"/>
                <a:cs typeface="Arial"/>
              </a:rPr>
              <a:t>Pegmatites crop out for </a:t>
            </a:r>
            <a:r>
              <a:rPr lang="en-US" altLang="en-US" sz="2000" b="1" dirty="0" smtClean="0">
                <a:latin typeface="Arial"/>
                <a:cs typeface="Arial"/>
              </a:rPr>
              <a:t>20 </a:t>
            </a:r>
            <a:r>
              <a:rPr lang="en-US" altLang="en-US" sz="2000" b="1" dirty="0">
                <a:latin typeface="Arial"/>
                <a:cs typeface="Arial"/>
              </a:rPr>
              <a:t>to </a:t>
            </a:r>
            <a:r>
              <a:rPr lang="en-US" altLang="en-US" sz="2000" b="1" dirty="0" smtClean="0">
                <a:latin typeface="Arial"/>
                <a:cs typeface="Arial"/>
              </a:rPr>
              <a:t>450 m </a:t>
            </a:r>
            <a:r>
              <a:rPr lang="en-US" altLang="en-US" sz="2000" b="1" dirty="0">
                <a:latin typeface="Arial"/>
                <a:cs typeface="Arial"/>
              </a:rPr>
              <a:t>in length, </a:t>
            </a:r>
            <a:r>
              <a:rPr lang="en-US" altLang="en-US" sz="2000" b="1" dirty="0" smtClean="0">
                <a:latin typeface="Arial"/>
                <a:cs typeface="Arial"/>
              </a:rPr>
              <a:t>up to 80 m width (average 10 m). 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>
                <a:cs typeface="Arial"/>
              </a:rPr>
              <a:t>Earliest workings in 17</a:t>
            </a:r>
            <a:r>
              <a:rPr lang="en-US" altLang="en-US" sz="2000" b="1" baseline="30000" dirty="0">
                <a:cs typeface="Arial"/>
              </a:rPr>
              <a:t>th</a:t>
            </a:r>
            <a:r>
              <a:rPr lang="en-US" altLang="en-US" sz="2000" b="1" dirty="0">
                <a:cs typeface="Arial"/>
              </a:rPr>
              <a:t> century (may represent the first recovery of sheet mica in the U.S.A).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>
                <a:cs typeface="Arial"/>
              </a:rPr>
              <a:t>Granitic </a:t>
            </a:r>
            <a:r>
              <a:rPr lang="en-US" altLang="en-US" sz="2000" b="1" dirty="0" err="1">
                <a:cs typeface="Arial"/>
              </a:rPr>
              <a:t>pegmatites</a:t>
            </a:r>
            <a:r>
              <a:rPr lang="en-US" altLang="en-US" sz="2000" b="1" dirty="0">
                <a:cs typeface="Arial"/>
              </a:rPr>
              <a:t> mined for mica chiefly from 1870-1960s.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>
                <a:cs typeface="Arial"/>
              </a:rPr>
              <a:t>Mica : 115,000 kg.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>
                <a:cs typeface="Arial"/>
              </a:rPr>
              <a:t>Beryl: 4200 kg.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 err="1">
                <a:cs typeface="Arial"/>
              </a:rPr>
              <a:t>Nb</a:t>
            </a:r>
            <a:r>
              <a:rPr lang="en-US" altLang="en-US" sz="2000" b="1" dirty="0">
                <a:cs typeface="Arial"/>
              </a:rPr>
              <a:t>-Ta minerals: 5500 kg </a:t>
            </a:r>
            <a:r>
              <a:rPr lang="en-US" altLang="en-US" sz="2000" b="1" dirty="0" smtClean="0">
                <a:cs typeface="Arial"/>
              </a:rPr>
              <a:t>(</a:t>
            </a:r>
            <a:r>
              <a:rPr lang="en-US" altLang="en-US" sz="2000" b="1" dirty="0" err="1" smtClean="0">
                <a:cs typeface="Arial"/>
              </a:rPr>
              <a:t>columbite</a:t>
            </a:r>
            <a:r>
              <a:rPr lang="en-US" altLang="en-US" sz="2000" b="1" dirty="0" smtClean="0">
                <a:cs typeface="Arial"/>
              </a:rPr>
              <a:t> </a:t>
            </a:r>
            <a:r>
              <a:rPr lang="en-US" altLang="en-US" sz="2000" b="1" dirty="0">
                <a:cs typeface="Arial"/>
              </a:rPr>
              <a:t>group minerals)</a:t>
            </a:r>
            <a:r>
              <a:rPr lang="en-US" altLang="en-US" sz="2000" b="1" dirty="0" smtClean="0">
                <a:cs typeface="Arial"/>
              </a:rPr>
              <a:t>.</a:t>
            </a:r>
            <a:endParaRPr lang="en-US" altLang="en-US" sz="2000" b="1" dirty="0">
              <a:latin typeface="Arial"/>
              <a:cs typeface="Arial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b="1" dirty="0">
                <a:latin typeface="Arial"/>
                <a:cs typeface="Arial"/>
              </a:rPr>
              <a:t> </a:t>
            </a:r>
          </a:p>
        </p:txBody>
      </p:sp>
      <p:pic>
        <p:nvPicPr>
          <p:cNvPr id="5" name="Picture 4" descr="Petaca Pegmatite Locations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-1"/>
            <a:ext cx="2882900" cy="6839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3100" y="6527800"/>
            <a:ext cx="1373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from </a:t>
            </a:r>
            <a:r>
              <a:rPr lang="en-US" sz="1200" dirty="0" err="1" smtClean="0"/>
              <a:t>Jahns</a:t>
            </a:r>
            <a:r>
              <a:rPr lang="en-US" sz="1200" dirty="0" smtClean="0"/>
              <a:t>, 1946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2104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7300" y="254000"/>
            <a:ext cx="486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Comic Sans MS"/>
                <a:cs typeface="Comic Sans MS"/>
              </a:rPr>
              <a:t>Petaca</a:t>
            </a:r>
            <a:r>
              <a:rPr lang="en-US" sz="2800" b="1" dirty="0" smtClean="0">
                <a:latin typeface="Comic Sans MS"/>
                <a:cs typeface="Comic Sans MS"/>
              </a:rPr>
              <a:t> Pegmatite Study</a:t>
            </a:r>
            <a:endParaRPr lang="en-US" sz="2800" b="1" dirty="0">
              <a:latin typeface="Comic Sans MS"/>
              <a:cs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46500" y="1439703"/>
            <a:ext cx="5054600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b="1" dirty="0" err="1" smtClean="0">
                <a:latin typeface="Arial"/>
                <a:cs typeface="Arial"/>
              </a:rPr>
              <a:t>Pegmatites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r>
              <a:rPr lang="en-US" altLang="en-US" sz="2000" b="1" dirty="0">
                <a:cs typeface="Arial"/>
              </a:rPr>
              <a:t>(NYF type)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r>
              <a:rPr lang="en-US" sz="2000" b="1" dirty="0">
                <a:latin typeface="Arial"/>
                <a:cs typeface="Arial"/>
              </a:rPr>
              <a:t>host rare and unusual minerals </a:t>
            </a:r>
            <a:r>
              <a:rPr lang="en-US" sz="2000" b="1" dirty="0" smtClean="0">
                <a:latin typeface="Arial"/>
                <a:cs typeface="Arial"/>
              </a:rPr>
              <a:t>containing REE, </a:t>
            </a:r>
            <a:r>
              <a:rPr lang="en-US" sz="2000" b="1" dirty="0">
                <a:latin typeface="Arial"/>
                <a:cs typeface="Arial"/>
              </a:rPr>
              <a:t>U, and </a:t>
            </a:r>
            <a:r>
              <a:rPr lang="en-US" sz="2000" b="1" dirty="0" err="1">
                <a:latin typeface="Arial"/>
                <a:cs typeface="Arial"/>
              </a:rPr>
              <a:t>Th</a:t>
            </a:r>
            <a:r>
              <a:rPr lang="en-US" sz="2000" b="1" dirty="0">
                <a:latin typeface="Arial"/>
                <a:cs typeface="Arial"/>
              </a:rPr>
              <a:t> as essential constituents</a:t>
            </a:r>
            <a:r>
              <a:rPr lang="en-US" sz="2000" b="1" dirty="0" smtClean="0">
                <a:latin typeface="Arial"/>
                <a:cs typeface="Arial"/>
              </a:rPr>
              <a:t>.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b="1" dirty="0">
                <a:latin typeface="Arial"/>
                <a:cs typeface="Arial"/>
              </a:rPr>
              <a:t>District has not been studied in detail since the 1950s. </a:t>
            </a:r>
            <a:endParaRPr lang="en-US" sz="2000" b="1" dirty="0" smtClean="0">
              <a:latin typeface="Arial"/>
              <a:cs typeface="Arial"/>
            </a:endParaRP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latin typeface="Arial"/>
                <a:cs typeface="Arial"/>
              </a:rPr>
              <a:t>Confirm </a:t>
            </a:r>
            <a:r>
              <a:rPr lang="en-US" sz="2000" b="1" dirty="0">
                <a:latin typeface="Arial"/>
                <a:cs typeface="Arial"/>
              </a:rPr>
              <a:t>minerals previously reported  from </a:t>
            </a:r>
            <a:r>
              <a:rPr lang="en-US" sz="2000" b="1" dirty="0" smtClean="0">
                <a:latin typeface="Arial"/>
                <a:cs typeface="Arial"/>
              </a:rPr>
              <a:t>and identify </a:t>
            </a:r>
            <a:r>
              <a:rPr lang="en-US" sz="2000" b="1" dirty="0">
                <a:latin typeface="Arial"/>
                <a:cs typeface="Arial"/>
              </a:rPr>
              <a:t>new minerals for the district.</a:t>
            </a:r>
          </a:p>
          <a:p>
            <a:pPr marL="742950" lvl="1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 smtClean="0">
                <a:latin typeface="Arial"/>
                <a:cs typeface="Arial"/>
              </a:rPr>
              <a:t>Sampled 30 pegmatites with </a:t>
            </a:r>
            <a:r>
              <a:rPr lang="en-US" sz="2000" b="1" dirty="0" smtClean="0">
                <a:latin typeface="Arial"/>
                <a:cs typeface="Arial"/>
              </a:rPr>
              <a:t>emphasis </a:t>
            </a:r>
            <a:r>
              <a:rPr lang="en-US" sz="2000" b="1" dirty="0">
                <a:latin typeface="Arial"/>
                <a:cs typeface="Arial"/>
              </a:rPr>
              <a:t>on rare (</a:t>
            </a:r>
            <a:r>
              <a:rPr lang="en-US" sz="2000" b="1" dirty="0" err="1">
                <a:latin typeface="Arial"/>
                <a:cs typeface="Arial"/>
              </a:rPr>
              <a:t>Y,REE,Th,U</a:t>
            </a:r>
            <a:r>
              <a:rPr lang="en-US" sz="2000" b="1" dirty="0">
                <a:latin typeface="Arial"/>
                <a:cs typeface="Arial"/>
              </a:rPr>
              <a:t>)(</a:t>
            </a:r>
            <a:r>
              <a:rPr lang="en-US" sz="2000" b="1" dirty="0" err="1">
                <a:latin typeface="Arial"/>
                <a:cs typeface="Arial"/>
              </a:rPr>
              <a:t>Nb,Ta,Ti</a:t>
            </a:r>
            <a:r>
              <a:rPr lang="en-US" sz="2000" b="1" dirty="0">
                <a:latin typeface="Arial"/>
                <a:cs typeface="Arial"/>
              </a:rPr>
              <a:t>) </a:t>
            </a:r>
            <a:r>
              <a:rPr lang="en-US" sz="2000" b="1" dirty="0" smtClean="0">
                <a:latin typeface="Arial"/>
                <a:cs typeface="Arial"/>
              </a:rPr>
              <a:t>oxides </a:t>
            </a:r>
            <a:r>
              <a:rPr lang="en-US" altLang="en-US" sz="2000" b="1" dirty="0" smtClean="0">
                <a:latin typeface="Arial"/>
                <a:cs typeface="Arial"/>
              </a:rPr>
              <a:t>and </a:t>
            </a:r>
            <a:r>
              <a:rPr lang="en-US" altLang="en-US" sz="2000" b="1" dirty="0">
                <a:latin typeface="Arial"/>
                <a:cs typeface="Arial"/>
              </a:rPr>
              <a:t>monazite</a:t>
            </a:r>
            <a:r>
              <a:rPr lang="en-US" sz="2000" b="1" dirty="0" smtClean="0">
                <a:latin typeface="Arial"/>
                <a:cs typeface="Arial"/>
              </a:rPr>
              <a:t>.</a:t>
            </a:r>
            <a:endParaRPr lang="en-US" sz="2000" b="1" dirty="0">
              <a:latin typeface="Arial"/>
              <a:cs typeface="Arial"/>
            </a:endParaRPr>
          </a:p>
          <a:p>
            <a:pPr marL="742950" lvl="1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en-US" sz="2000" b="1" dirty="0" smtClean="0">
                <a:latin typeface="Arial"/>
                <a:cs typeface="Arial"/>
              </a:rPr>
              <a:t>Microprobe analysis to confirm/identify minerals.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" y="-1"/>
            <a:ext cx="2892646" cy="6852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404400"/>
            <a:ext cx="1409700" cy="54476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en-US" sz="1200" dirty="0" smtClean="0"/>
              <a:t>2	</a:t>
            </a:r>
            <a:r>
              <a:rPr lang="en-US" sz="1200" dirty="0" err="1" smtClean="0"/>
              <a:t>Kiawa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5	Eureka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6	Hoyt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8	Meadow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9	Alma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10	La </a:t>
            </a:r>
            <a:r>
              <a:rPr lang="en-US" sz="1200" dirty="0" err="1" smtClean="0"/>
              <a:t>Jarita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12	</a:t>
            </a:r>
            <a:r>
              <a:rPr lang="en-US" sz="1200" dirty="0" err="1" smtClean="0"/>
              <a:t>Vesteguard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16	Lonesome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18	Mary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19	Werner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29	Coyote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31	Apache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32	</a:t>
            </a:r>
            <a:r>
              <a:rPr lang="en-US" sz="1200" dirty="0" err="1" smtClean="0"/>
              <a:t>Pinos</a:t>
            </a:r>
            <a:r>
              <a:rPr lang="en-US" sz="1200" dirty="0" smtClean="0"/>
              <a:t> Altos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33	Prince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34	Queen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35	Coats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36	Bluebird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38	</a:t>
            </a:r>
            <a:r>
              <a:rPr lang="en-US" sz="1200" dirty="0" err="1" smtClean="0"/>
              <a:t>Fridlund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40	</a:t>
            </a:r>
            <a:r>
              <a:rPr lang="en-US" sz="1200" dirty="0" err="1" smtClean="0"/>
              <a:t>Freetlund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48	</a:t>
            </a:r>
            <a:r>
              <a:rPr lang="en-US" sz="1200" dirty="0" err="1" smtClean="0"/>
              <a:t>Cribbenville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50	Nambe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56	Alamos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57	Sunnyside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60	Globe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62	Carmelita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65	El </a:t>
            </a:r>
            <a:r>
              <a:rPr lang="en-US" sz="1200" dirty="0" err="1" smtClean="0"/>
              <a:t>Floto</a:t>
            </a:r>
            <a:endParaRPr lang="en-US" sz="1200" dirty="0" smtClean="0"/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71	Big Bug</a:t>
            </a:r>
          </a:p>
          <a:p>
            <a:pPr>
              <a:tabLst>
                <a:tab pos="342900" algn="l"/>
              </a:tabLst>
            </a:pPr>
            <a:r>
              <a:rPr lang="en-US" sz="1200" dirty="0" smtClean="0"/>
              <a:t>75	Unnamed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8920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armetila mine Petaca  October_10_2010 00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0608" y="0"/>
            <a:ext cx="4893391" cy="36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32604" y="3037684"/>
            <a:ext cx="2419350" cy="544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en-US" altLang="en-US" sz="1600" b="1" dirty="0">
                <a:latin typeface="Comic Sans MS"/>
                <a:cs typeface="Comic Sans MS"/>
              </a:rPr>
              <a:t>Carmelita </a:t>
            </a:r>
            <a:r>
              <a:rPr lang="en-US" altLang="en-US" sz="1600" b="1" dirty="0" smtClean="0">
                <a:latin typeface="Comic Sans MS"/>
                <a:cs typeface="Comic Sans MS"/>
              </a:rPr>
              <a:t>Mine</a:t>
            </a:r>
            <a:endParaRPr lang="en-US" altLang="en-US" sz="1600" b="1" dirty="0" smtClean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pic>
        <p:nvPicPr>
          <p:cNvPr id="2" name="Picture 1" descr="Coats Mine reduced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59"/>
            <a:ext cx="4495800" cy="3674803"/>
          </a:xfrm>
          <a:prstGeom prst="rect">
            <a:avLst/>
          </a:prstGeom>
        </p:spPr>
      </p:pic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11150" y="2992895"/>
            <a:ext cx="1714500" cy="544512"/>
          </a:xfrm>
        </p:spPr>
        <p:txBody>
          <a:bodyPr>
            <a:noAutofit/>
          </a:bodyPr>
          <a:lstStyle/>
          <a:p>
            <a:pPr marL="342900" indent="-342900"/>
            <a:r>
              <a:rPr lang="en-US" altLang="en-US" sz="16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Coats Mine</a:t>
            </a:r>
          </a:p>
        </p:txBody>
      </p:sp>
      <p:pic>
        <p:nvPicPr>
          <p:cNvPr id="3" name="Picture 2" descr="Vestegar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70044"/>
            <a:ext cx="4250608" cy="3187956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014941" y="6303963"/>
            <a:ext cx="1894418" cy="554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en-US" altLang="en-US" sz="1600" b="1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Vesteguard</a:t>
            </a:r>
            <a:r>
              <a:rPr lang="en-US" altLang="en-US" sz="16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 Mine</a:t>
            </a:r>
          </a:p>
        </p:txBody>
      </p:sp>
      <p:pic>
        <p:nvPicPr>
          <p:cNvPr id="7" name="Picture 6" descr="10_16_2008_North Star Mine Petaca District 00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0" y="3201992"/>
            <a:ext cx="3043304" cy="365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3" descr="La Paloma mine Petaca  October_10_2010 007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5545" y="3542165"/>
            <a:ext cx="3334806" cy="3315835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629026" y="6417122"/>
            <a:ext cx="1894418" cy="438150"/>
          </a:xfrm>
          <a:prstGeom prst="rect">
            <a:avLst/>
          </a:prstGeom>
          <a:solidFill>
            <a:srgbClr val="F2F2F2">
              <a:alpha val="4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/>
            <a:r>
              <a:rPr lang="en-US" altLang="en-US" sz="16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North Star Mine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95709" y="6270496"/>
            <a:ext cx="3053040" cy="584776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Comic Sans MS"/>
                <a:cs typeface="Comic Sans MS"/>
              </a:rPr>
              <a:t>Collecting with radiation detecting equipment</a:t>
            </a:r>
            <a:endParaRPr lang="en-US" sz="16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9968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050" y="1006401"/>
            <a:ext cx="5314950" cy="542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 fontAlgn="auto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>
                <a:latin typeface="Arial"/>
                <a:cs typeface="Arial"/>
              </a:rPr>
              <a:t>(</a:t>
            </a:r>
            <a:r>
              <a:rPr lang="en-US" sz="2000" b="1" dirty="0" err="1">
                <a:latin typeface="Arial"/>
                <a:cs typeface="Arial"/>
              </a:rPr>
              <a:t>Y,REE,U,Th</a:t>
            </a:r>
            <a:r>
              <a:rPr lang="en-US" sz="2000" b="1" dirty="0">
                <a:latin typeface="Arial"/>
                <a:cs typeface="Arial"/>
              </a:rPr>
              <a:t>)(</a:t>
            </a:r>
            <a:r>
              <a:rPr lang="en-US" sz="2000" b="1" dirty="0" err="1">
                <a:latin typeface="Arial"/>
                <a:cs typeface="Arial"/>
              </a:rPr>
              <a:t>Nb,Ta,Ti</a:t>
            </a:r>
            <a:r>
              <a:rPr lang="en-US" sz="2000" b="1" dirty="0">
                <a:latin typeface="Arial"/>
                <a:cs typeface="Arial"/>
              </a:rPr>
              <a:t>) Oxides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>
                <a:latin typeface="Arial"/>
                <a:cs typeface="Arial"/>
              </a:rPr>
              <a:t>Euxenite-(Y)  (</a:t>
            </a:r>
            <a:r>
              <a:rPr lang="en-US" sz="1600" b="1" dirty="0" err="1">
                <a:latin typeface="Arial"/>
                <a:cs typeface="Arial"/>
              </a:rPr>
              <a:t>Y,Ca,Ce,U,Th</a:t>
            </a:r>
            <a:r>
              <a:rPr lang="en-US" sz="1600" b="1" dirty="0">
                <a:latin typeface="Arial"/>
                <a:cs typeface="Arial"/>
              </a:rPr>
              <a:t>)(</a:t>
            </a:r>
            <a:r>
              <a:rPr lang="en-US" sz="1600" b="1" dirty="0" err="1">
                <a:latin typeface="Arial"/>
                <a:cs typeface="Arial"/>
              </a:rPr>
              <a:t>Nb,Ta,Ti</a:t>
            </a:r>
            <a:r>
              <a:rPr lang="en-US" sz="1600" b="1" dirty="0">
                <a:latin typeface="Arial"/>
                <a:cs typeface="Arial"/>
              </a:rPr>
              <a:t>)</a:t>
            </a:r>
            <a:r>
              <a:rPr lang="en-US" sz="1600" b="1" baseline="-25000" dirty="0">
                <a:latin typeface="Arial"/>
                <a:cs typeface="Arial"/>
              </a:rPr>
              <a:t>2</a:t>
            </a:r>
            <a:r>
              <a:rPr lang="en-US" sz="1600" b="1" dirty="0">
                <a:latin typeface="Arial"/>
                <a:cs typeface="Arial"/>
              </a:rPr>
              <a:t>O</a:t>
            </a:r>
            <a:r>
              <a:rPr lang="en-US" sz="1600" b="1" baseline="-25000" dirty="0">
                <a:latin typeface="Arial"/>
                <a:cs typeface="Arial"/>
              </a:rPr>
              <a:t>6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 err="1">
                <a:latin typeface="Arial"/>
                <a:cs typeface="Arial"/>
              </a:rPr>
              <a:t>Polycrase</a:t>
            </a:r>
            <a:r>
              <a:rPr lang="en-US" sz="1600" b="1" dirty="0">
                <a:latin typeface="Arial"/>
                <a:cs typeface="Arial"/>
              </a:rPr>
              <a:t>-(Y) (</a:t>
            </a:r>
            <a:r>
              <a:rPr lang="en-US" sz="1600" b="1" dirty="0" err="1">
                <a:latin typeface="Arial"/>
                <a:cs typeface="Arial"/>
              </a:rPr>
              <a:t>Y,Ca,Ce,U,Th</a:t>
            </a:r>
            <a:r>
              <a:rPr lang="en-US" sz="1600" b="1" dirty="0">
                <a:latin typeface="Arial"/>
                <a:cs typeface="Arial"/>
              </a:rPr>
              <a:t>)(Ti, </a:t>
            </a:r>
            <a:r>
              <a:rPr lang="en-US" sz="1600" b="1" dirty="0" err="1">
                <a:latin typeface="Arial"/>
                <a:cs typeface="Arial"/>
              </a:rPr>
              <a:t>Nb,Ta</a:t>
            </a:r>
            <a:r>
              <a:rPr lang="en-US" sz="1600" b="1" dirty="0">
                <a:latin typeface="Arial"/>
                <a:cs typeface="Arial"/>
              </a:rPr>
              <a:t>)</a:t>
            </a:r>
            <a:r>
              <a:rPr lang="en-US" sz="1600" b="1" baseline="-25000" dirty="0">
                <a:latin typeface="Arial"/>
                <a:cs typeface="Arial"/>
              </a:rPr>
              <a:t>2</a:t>
            </a:r>
            <a:r>
              <a:rPr lang="en-US" sz="1600" b="1" dirty="0">
                <a:latin typeface="Arial"/>
                <a:cs typeface="Arial"/>
              </a:rPr>
              <a:t>O</a:t>
            </a:r>
            <a:r>
              <a:rPr lang="en-US" sz="1600" b="1" baseline="-25000" dirty="0">
                <a:latin typeface="Arial"/>
                <a:cs typeface="Arial"/>
              </a:rPr>
              <a:t>6</a:t>
            </a:r>
            <a:r>
              <a:rPr lang="en-US" sz="1600" b="1" dirty="0">
                <a:latin typeface="Arial"/>
                <a:cs typeface="Arial"/>
              </a:rPr>
              <a:t> 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 err="1">
                <a:latin typeface="Arial"/>
                <a:cs typeface="Arial"/>
              </a:rPr>
              <a:t>Samarskite</a:t>
            </a:r>
            <a:r>
              <a:rPr lang="en-US" sz="1600" b="1" dirty="0">
                <a:latin typeface="Arial"/>
                <a:cs typeface="Arial"/>
              </a:rPr>
              <a:t>-(Y)  (</a:t>
            </a:r>
            <a:r>
              <a:rPr lang="en-US" sz="1600" b="1" dirty="0" err="1">
                <a:latin typeface="Arial"/>
                <a:cs typeface="Arial"/>
              </a:rPr>
              <a:t>Y,U,REE,Fe,Th</a:t>
            </a:r>
            <a:r>
              <a:rPr lang="en-US" sz="1600" b="1" dirty="0">
                <a:latin typeface="Arial"/>
                <a:cs typeface="Arial"/>
              </a:rPr>
              <a:t>)(</a:t>
            </a:r>
            <a:r>
              <a:rPr lang="en-US" sz="1600" b="1" dirty="0" err="1">
                <a:latin typeface="Arial"/>
                <a:cs typeface="Arial"/>
              </a:rPr>
              <a:t>Nb,Ta,Ti</a:t>
            </a:r>
            <a:r>
              <a:rPr lang="en-US" sz="1600" b="1" dirty="0">
                <a:latin typeface="Arial"/>
                <a:cs typeface="Arial"/>
              </a:rPr>
              <a:t>)O</a:t>
            </a:r>
            <a:r>
              <a:rPr lang="en-US" sz="1600" b="1" baseline="-25000" dirty="0">
                <a:latin typeface="Arial"/>
                <a:cs typeface="Arial"/>
              </a:rPr>
              <a:t>4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 err="1">
                <a:latin typeface="Arial"/>
                <a:cs typeface="Arial"/>
              </a:rPr>
              <a:t>Microlite</a:t>
            </a:r>
            <a:r>
              <a:rPr lang="en-US" sz="1600" b="1" dirty="0">
                <a:latin typeface="Arial"/>
                <a:cs typeface="Arial"/>
              </a:rPr>
              <a:t>  (</a:t>
            </a:r>
            <a:r>
              <a:rPr lang="en-US" sz="1600" b="1" dirty="0" err="1">
                <a:latin typeface="Arial"/>
                <a:cs typeface="Arial"/>
              </a:rPr>
              <a:t>Ca,Na,U</a:t>
            </a:r>
            <a:r>
              <a:rPr lang="en-US" sz="1600" b="1" dirty="0">
                <a:latin typeface="Arial"/>
                <a:cs typeface="Arial"/>
              </a:rPr>
              <a:t>)(</a:t>
            </a:r>
            <a:r>
              <a:rPr lang="en-US" sz="1600" b="1" dirty="0" err="1">
                <a:latin typeface="Arial"/>
                <a:cs typeface="Arial"/>
              </a:rPr>
              <a:t>Ta,Nb</a:t>
            </a:r>
            <a:r>
              <a:rPr lang="en-US" sz="1600" b="1" dirty="0">
                <a:latin typeface="Arial"/>
                <a:cs typeface="Arial"/>
              </a:rPr>
              <a:t>)</a:t>
            </a:r>
            <a:r>
              <a:rPr lang="en-US" sz="1600" b="1" baseline="-25000" dirty="0">
                <a:latin typeface="Arial"/>
                <a:cs typeface="Arial"/>
              </a:rPr>
              <a:t>2</a:t>
            </a:r>
            <a:r>
              <a:rPr lang="en-US" sz="1600" b="1" dirty="0">
                <a:latin typeface="Arial"/>
                <a:cs typeface="Arial"/>
              </a:rPr>
              <a:t>O</a:t>
            </a:r>
            <a:r>
              <a:rPr lang="en-US" sz="1600" b="1" baseline="-25000" dirty="0">
                <a:latin typeface="Arial"/>
                <a:cs typeface="Arial"/>
              </a:rPr>
              <a:t>6</a:t>
            </a:r>
            <a:r>
              <a:rPr lang="en-US" sz="1600" b="1" dirty="0">
                <a:latin typeface="Arial"/>
                <a:cs typeface="Arial"/>
              </a:rPr>
              <a:t> (F,OH,O)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 err="1">
                <a:latin typeface="Arial"/>
                <a:cs typeface="Arial"/>
              </a:rPr>
              <a:t>Uranmicrolite</a:t>
            </a:r>
            <a:r>
              <a:rPr lang="en-US" sz="1600" b="1" dirty="0">
                <a:latin typeface="Arial"/>
                <a:cs typeface="Arial"/>
              </a:rPr>
              <a:t>  </a:t>
            </a:r>
            <a:r>
              <a:rPr lang="en-US" sz="1600" b="1" dirty="0" smtClean="0">
                <a:latin typeface="Arial"/>
                <a:cs typeface="Arial"/>
              </a:rPr>
              <a:t>(</a:t>
            </a:r>
            <a:r>
              <a:rPr lang="en-US" sz="1600" b="1" dirty="0" err="1" smtClean="0">
                <a:latin typeface="Arial"/>
                <a:cs typeface="Arial"/>
              </a:rPr>
              <a:t>U,Ca</a:t>
            </a:r>
            <a:r>
              <a:rPr lang="en-US" sz="1600" b="1" dirty="0" err="1">
                <a:latin typeface="Arial"/>
                <a:cs typeface="Arial"/>
              </a:rPr>
              <a:t>,</a:t>
            </a:r>
            <a:r>
              <a:rPr lang="en-US" sz="1600" b="1" dirty="0" err="1" smtClean="0">
                <a:latin typeface="Arial"/>
                <a:cs typeface="Arial"/>
              </a:rPr>
              <a:t>Na</a:t>
            </a:r>
            <a:r>
              <a:rPr lang="en-US" sz="1600" b="1" dirty="0" smtClean="0">
                <a:latin typeface="Arial"/>
                <a:cs typeface="Arial"/>
              </a:rPr>
              <a:t>)</a:t>
            </a:r>
            <a:r>
              <a:rPr lang="en-US" sz="1600" b="1" dirty="0">
                <a:latin typeface="Arial"/>
                <a:cs typeface="Arial"/>
              </a:rPr>
              <a:t>(</a:t>
            </a:r>
            <a:r>
              <a:rPr lang="en-US" sz="1600" b="1" dirty="0" err="1">
                <a:latin typeface="Arial"/>
                <a:cs typeface="Arial"/>
              </a:rPr>
              <a:t>Ta,Nb</a:t>
            </a:r>
            <a:r>
              <a:rPr lang="en-US" sz="1600" b="1" dirty="0">
                <a:latin typeface="Arial"/>
                <a:cs typeface="Arial"/>
              </a:rPr>
              <a:t>)</a:t>
            </a:r>
            <a:r>
              <a:rPr lang="en-US" sz="1600" b="1" baseline="-25000" dirty="0">
                <a:latin typeface="Arial"/>
                <a:cs typeface="Arial"/>
              </a:rPr>
              <a:t>2</a:t>
            </a:r>
            <a:r>
              <a:rPr lang="en-US" sz="1600" b="1" dirty="0">
                <a:latin typeface="Arial"/>
                <a:cs typeface="Arial"/>
              </a:rPr>
              <a:t>O</a:t>
            </a:r>
            <a:r>
              <a:rPr lang="en-US" sz="1600" b="1" baseline="-25000" dirty="0">
                <a:latin typeface="Arial"/>
                <a:cs typeface="Arial"/>
              </a:rPr>
              <a:t>6</a:t>
            </a:r>
            <a:r>
              <a:rPr lang="en-US" sz="1600" b="1" dirty="0">
                <a:latin typeface="Arial"/>
                <a:cs typeface="Arial"/>
              </a:rPr>
              <a:t> (OH</a:t>
            </a:r>
            <a:r>
              <a:rPr lang="en-US" sz="1600" b="1" dirty="0" smtClean="0">
                <a:latin typeface="Arial"/>
                <a:cs typeface="Arial"/>
              </a:rPr>
              <a:t>)</a:t>
            </a:r>
            <a:endParaRPr lang="en-US" sz="2000" b="1" dirty="0">
              <a:latin typeface="Arial"/>
              <a:cs typeface="Arial"/>
            </a:endParaRPr>
          </a:p>
          <a:p>
            <a:pPr marL="265176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2000" b="1" dirty="0" err="1">
                <a:latin typeface="Arial"/>
                <a:cs typeface="Arial"/>
              </a:rPr>
              <a:t>Columbite</a:t>
            </a:r>
            <a:r>
              <a:rPr lang="en-US" sz="2000" b="1" dirty="0">
                <a:latin typeface="Arial"/>
                <a:cs typeface="Arial"/>
              </a:rPr>
              <a:t>:  (</a:t>
            </a:r>
            <a:r>
              <a:rPr lang="en-US" sz="2000" b="1" dirty="0" err="1">
                <a:latin typeface="Arial"/>
                <a:cs typeface="Arial"/>
              </a:rPr>
              <a:t>Mn,Fe</a:t>
            </a:r>
            <a:r>
              <a:rPr lang="en-US" sz="2000" b="1" dirty="0">
                <a:latin typeface="Arial"/>
                <a:cs typeface="Arial"/>
              </a:rPr>
              <a:t>)(</a:t>
            </a:r>
            <a:r>
              <a:rPr lang="en-US" sz="2000" b="1" dirty="0" err="1">
                <a:latin typeface="Arial"/>
                <a:cs typeface="Arial"/>
              </a:rPr>
              <a:t>Nb,Ta</a:t>
            </a:r>
            <a:r>
              <a:rPr lang="en-US" sz="2000" b="1" dirty="0">
                <a:latin typeface="Arial"/>
                <a:cs typeface="Arial"/>
              </a:rPr>
              <a:t>)</a:t>
            </a:r>
            <a:r>
              <a:rPr lang="en-US" sz="2000" b="1" baseline="-25000" dirty="0">
                <a:latin typeface="Arial"/>
                <a:cs typeface="Arial"/>
              </a:rPr>
              <a:t>2</a:t>
            </a:r>
            <a:r>
              <a:rPr lang="en-US" sz="2000" b="1" dirty="0">
                <a:latin typeface="Arial"/>
                <a:cs typeface="Arial"/>
              </a:rPr>
              <a:t>O</a:t>
            </a:r>
            <a:r>
              <a:rPr lang="en-US" sz="2000" b="1" baseline="-25000" dirty="0">
                <a:latin typeface="Arial"/>
                <a:cs typeface="Arial"/>
              </a:rPr>
              <a:t>6</a:t>
            </a:r>
          </a:p>
          <a:p>
            <a:pPr marL="265176" indent="-265176" fontAlgn="auto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>
                <a:latin typeface="Arial"/>
                <a:cs typeface="Arial"/>
              </a:rPr>
              <a:t>Phosphates:  (</a:t>
            </a:r>
            <a:r>
              <a:rPr lang="en-US" sz="2000" b="1" dirty="0" err="1">
                <a:latin typeface="Arial"/>
                <a:cs typeface="Arial"/>
              </a:rPr>
              <a:t>Ce,La,Nd,Th</a:t>
            </a:r>
            <a:r>
              <a:rPr lang="en-US" sz="2000" b="1" dirty="0">
                <a:latin typeface="Arial"/>
                <a:cs typeface="Arial"/>
              </a:rPr>
              <a:t>)PO</a:t>
            </a:r>
            <a:r>
              <a:rPr lang="en-US" sz="2000" b="1" baseline="-25000" dirty="0">
                <a:latin typeface="Arial"/>
                <a:cs typeface="Arial"/>
              </a:rPr>
              <a:t>4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>
                <a:latin typeface="Arial"/>
                <a:cs typeface="Arial"/>
              </a:rPr>
              <a:t>Monazite-(</a:t>
            </a:r>
            <a:r>
              <a:rPr lang="en-US" sz="1600" b="1" dirty="0" err="1">
                <a:latin typeface="Arial"/>
                <a:cs typeface="Arial"/>
              </a:rPr>
              <a:t>Ce</a:t>
            </a:r>
            <a:r>
              <a:rPr lang="en-US" sz="1600" b="1" dirty="0">
                <a:latin typeface="Arial"/>
                <a:cs typeface="Arial"/>
              </a:rPr>
              <a:t>)  (</a:t>
            </a:r>
            <a:r>
              <a:rPr lang="en-US" sz="1600" b="1" dirty="0" err="1">
                <a:latin typeface="Arial"/>
                <a:cs typeface="Arial"/>
              </a:rPr>
              <a:t>Ce,La,Nd,Th</a:t>
            </a:r>
            <a:r>
              <a:rPr lang="en-US" sz="1600" b="1" dirty="0">
                <a:latin typeface="Arial"/>
                <a:cs typeface="Arial"/>
              </a:rPr>
              <a:t>)PO</a:t>
            </a:r>
            <a:r>
              <a:rPr lang="en-US" sz="1600" b="1" baseline="-25000" dirty="0">
                <a:latin typeface="Arial"/>
                <a:cs typeface="Arial"/>
              </a:rPr>
              <a:t>4</a:t>
            </a:r>
          </a:p>
          <a:p>
            <a:pPr marL="665226" lvl="1" indent="-265176">
              <a:lnSpc>
                <a:spcPct val="150000"/>
              </a:lnSpc>
              <a:buFont typeface="Wingdings 2"/>
              <a:buChar char=""/>
              <a:defRPr/>
            </a:pPr>
            <a:r>
              <a:rPr lang="en-US" sz="1600" b="1" dirty="0" err="1">
                <a:latin typeface="Arial"/>
                <a:cs typeface="Arial"/>
              </a:rPr>
              <a:t>Xenotime</a:t>
            </a:r>
            <a:r>
              <a:rPr lang="en-US" sz="1600" b="1" dirty="0">
                <a:latin typeface="Arial"/>
                <a:cs typeface="Arial"/>
              </a:rPr>
              <a:t>-(Y)  (</a:t>
            </a:r>
            <a:r>
              <a:rPr lang="en-US" sz="1600" b="1" dirty="0" err="1">
                <a:latin typeface="Arial"/>
                <a:cs typeface="Arial"/>
              </a:rPr>
              <a:t>Y,Dy</a:t>
            </a:r>
            <a:r>
              <a:rPr lang="en-US" sz="1600" b="1" dirty="0">
                <a:latin typeface="Arial"/>
                <a:cs typeface="Arial"/>
              </a:rPr>
              <a:t>)</a:t>
            </a:r>
            <a:r>
              <a:rPr lang="en-US" sz="1600" b="1" dirty="0" smtClean="0">
                <a:latin typeface="Arial"/>
                <a:cs typeface="Arial"/>
              </a:rPr>
              <a:t>PO</a:t>
            </a:r>
            <a:r>
              <a:rPr lang="en-US" sz="1600" b="1" baseline="-25000" dirty="0" smtClean="0">
                <a:latin typeface="Arial"/>
                <a:cs typeface="Arial"/>
              </a:rPr>
              <a:t>4</a:t>
            </a:r>
            <a:endParaRPr lang="en-US" sz="1600" b="1" dirty="0">
              <a:latin typeface="Arial"/>
              <a:cs typeface="Arial"/>
            </a:endParaRPr>
          </a:p>
          <a:p>
            <a:pPr marL="265176" indent="-265176" fontAlgn="auto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err="1" smtClean="0">
                <a:latin typeface="Arial"/>
                <a:cs typeface="Arial"/>
              </a:rPr>
              <a:t>Thorite</a:t>
            </a:r>
            <a:r>
              <a:rPr lang="en-US" sz="2000" b="1" dirty="0" smtClean="0">
                <a:latin typeface="Arial"/>
                <a:cs typeface="Arial"/>
              </a:rPr>
              <a:t>: ThSiO</a:t>
            </a:r>
            <a:r>
              <a:rPr lang="en-US" sz="2000" b="1" baseline="-25000" dirty="0" smtClean="0">
                <a:latin typeface="Arial"/>
                <a:cs typeface="Arial"/>
              </a:rPr>
              <a:t>4</a:t>
            </a:r>
            <a:endParaRPr lang="en-US" sz="2000" b="1" baseline="-25000" dirty="0">
              <a:latin typeface="Arial"/>
              <a:cs typeface="Arial"/>
            </a:endParaRPr>
          </a:p>
          <a:p>
            <a:pPr marL="265176" indent="-265176" fontAlgn="auto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err="1" smtClean="0">
                <a:latin typeface="Arial"/>
                <a:cs typeface="Arial"/>
              </a:rPr>
              <a:t>Bismutite</a:t>
            </a:r>
            <a:r>
              <a:rPr lang="en-US" sz="2000" b="1" dirty="0">
                <a:latin typeface="Arial"/>
                <a:cs typeface="Arial"/>
              </a:rPr>
              <a:t>:  Bi</a:t>
            </a:r>
            <a:r>
              <a:rPr lang="en-US" sz="2000" b="1" baseline="-25000" dirty="0">
                <a:latin typeface="Arial"/>
                <a:cs typeface="Arial"/>
              </a:rPr>
              <a:t>2</a:t>
            </a:r>
            <a:r>
              <a:rPr lang="en-US" sz="2000" b="1" dirty="0">
                <a:latin typeface="Arial"/>
                <a:cs typeface="Arial"/>
              </a:rPr>
              <a:t>O</a:t>
            </a:r>
            <a:r>
              <a:rPr lang="en-US" sz="2000" b="1" baseline="-25000" dirty="0">
                <a:latin typeface="Arial"/>
                <a:cs typeface="Arial"/>
              </a:rPr>
              <a:t>2</a:t>
            </a:r>
            <a:r>
              <a:rPr lang="en-US" sz="2000" b="1" dirty="0">
                <a:latin typeface="Arial"/>
                <a:cs typeface="Arial"/>
              </a:rPr>
              <a:t>(CO</a:t>
            </a:r>
            <a:r>
              <a:rPr lang="en-US" sz="2000" b="1" baseline="-25000" dirty="0">
                <a:latin typeface="Arial"/>
                <a:cs typeface="Arial"/>
              </a:rPr>
              <a:t>3</a:t>
            </a:r>
            <a:r>
              <a:rPr lang="en-US" sz="2000" b="1" dirty="0" smtClean="0">
                <a:latin typeface="Arial"/>
                <a:cs typeface="Arial"/>
              </a:rPr>
              <a:t>)</a:t>
            </a:r>
          </a:p>
          <a:p>
            <a:pPr marL="265176" indent="-265176" fontAlgn="auto">
              <a:lnSpc>
                <a:spcPct val="15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>
                <a:latin typeface="Arial"/>
                <a:cs typeface="Arial"/>
              </a:rPr>
              <a:t>Ta-</a:t>
            </a:r>
            <a:r>
              <a:rPr lang="en-US" sz="2000" b="1" dirty="0" smtClean="0">
                <a:latin typeface="Arial"/>
                <a:cs typeface="Arial"/>
              </a:rPr>
              <a:t>rutile (</a:t>
            </a:r>
            <a:r>
              <a:rPr lang="en-US" sz="2000" b="1" dirty="0" err="1" smtClean="0">
                <a:latin typeface="Arial"/>
                <a:cs typeface="Arial"/>
              </a:rPr>
              <a:t>Struverite</a:t>
            </a:r>
            <a:r>
              <a:rPr lang="en-US" sz="2000" b="1" dirty="0" smtClean="0">
                <a:latin typeface="Arial"/>
                <a:cs typeface="Arial"/>
              </a:rPr>
              <a:t>): </a:t>
            </a:r>
            <a:r>
              <a:rPr lang="en-US" sz="2000" b="1" dirty="0" smtClean="0">
                <a:latin typeface="Arial"/>
                <a:cs typeface="Arial"/>
                <a:sym typeface="Wingdings"/>
              </a:rPr>
              <a:t>(</a:t>
            </a:r>
            <a:r>
              <a:rPr lang="en-US" sz="2000" b="1" dirty="0" err="1" smtClean="0">
                <a:latin typeface="Arial"/>
                <a:cs typeface="Arial"/>
                <a:sym typeface="Wingdings"/>
              </a:rPr>
              <a:t>Ti,Ta,Fe,Nb</a:t>
            </a:r>
            <a:r>
              <a:rPr lang="en-US" sz="2000" b="1" dirty="0" smtClean="0">
                <a:latin typeface="Arial"/>
                <a:cs typeface="Arial"/>
                <a:sym typeface="Wingdings"/>
              </a:rPr>
              <a:t>)O</a:t>
            </a:r>
            <a:r>
              <a:rPr lang="en-US" sz="2000" b="1" baseline="-25000" dirty="0" smtClean="0">
                <a:latin typeface="Arial"/>
                <a:cs typeface="Arial"/>
                <a:sym typeface="Wingdings"/>
              </a:rPr>
              <a:t>2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79425" y="165100"/>
            <a:ext cx="8185150" cy="6794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 smtClean="0">
                <a:latin typeface="Comic Sans MS"/>
                <a:cs typeface="Comic Sans MS"/>
              </a:rPr>
              <a:t>Identified Rare Minerals</a:t>
            </a:r>
            <a:endParaRPr lang="en-US" sz="2800" b="1" dirty="0">
              <a:latin typeface="Comic Sans MS"/>
              <a:cs typeface="Comic Sans MS"/>
            </a:endParaRPr>
          </a:p>
        </p:txBody>
      </p:sp>
      <p:pic>
        <p:nvPicPr>
          <p:cNvPr id="4" name="Picture 3" descr="C:\Documents and Settings\brian.salem\My Documents\Work Related Media Files\My Pictures\10_16_2008_Sandoval Mine\10_16_2008_Sandoval Mine 00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1300" y="800101"/>
            <a:ext cx="3822700" cy="2618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 descr="Globe mine Petaca 9_7_09 00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00743" y="3708400"/>
            <a:ext cx="3843257" cy="28824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78500" y="6514068"/>
            <a:ext cx="2796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Fluorite masses, Globe Mine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765800" y="3364468"/>
            <a:ext cx="3115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Muscovite books, </a:t>
            </a:r>
            <a:r>
              <a:rPr lang="en-US" sz="1600" dirty="0" err="1" smtClean="0"/>
              <a:t>Sandival</a:t>
            </a:r>
            <a:r>
              <a:rPr lang="en-US" sz="1600" dirty="0" smtClean="0"/>
              <a:t> Mine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588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0638"/>
            <a:ext cx="7924800" cy="8302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omic Sans MS"/>
                <a:cs typeface="Comic Sans MS"/>
              </a:rPr>
              <a:t>Monazite</a:t>
            </a:r>
            <a:endParaRPr lang="en-US" sz="3200" b="1" dirty="0">
              <a:latin typeface="Comic Sans MS"/>
              <a:cs typeface="Comic Sans MS"/>
            </a:endParaRPr>
          </a:p>
        </p:txBody>
      </p:sp>
      <p:pic>
        <p:nvPicPr>
          <p:cNvPr id="6" name="Picture 5" descr="16FleetlundMona.T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000" y="914398"/>
            <a:ext cx="4229100" cy="3171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0617" y="4724400"/>
            <a:ext cx="5032147" cy="1559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Crystals &amp; large masses (several kg)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High in ThO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(up to 17 </a:t>
            </a:r>
            <a:r>
              <a:rPr lang="en-US" sz="2000" dirty="0" err="1" smtClean="0"/>
              <a:t>wt</a:t>
            </a:r>
            <a:r>
              <a:rPr lang="en-US" sz="2000" dirty="0" smtClean="0"/>
              <a:t>%)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err="1" smtClean="0"/>
              <a:t>Thorite</a:t>
            </a:r>
            <a:r>
              <a:rPr lang="en-US" sz="2000" dirty="0" smtClean="0"/>
              <a:t> </a:t>
            </a:r>
            <a:r>
              <a:rPr lang="en-US" sz="2000" dirty="0" err="1" smtClean="0"/>
              <a:t>exsolution</a:t>
            </a:r>
            <a:r>
              <a:rPr lang="en-US" sz="2000" dirty="0" smtClean="0"/>
              <a:t> and radiation damage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Alteration </a:t>
            </a:r>
            <a:r>
              <a:rPr lang="en-US" sz="2000" dirty="0" err="1" smtClean="0"/>
              <a:t>veinlets</a:t>
            </a:r>
            <a:r>
              <a:rPr lang="en-US" sz="2000" dirty="0" smtClean="0"/>
              <a:t> of </a:t>
            </a:r>
            <a:r>
              <a:rPr lang="en-US" sz="2000" dirty="0" err="1" smtClean="0"/>
              <a:t>xenotime</a:t>
            </a:r>
            <a:r>
              <a:rPr lang="en-US" sz="2000" dirty="0" smtClean="0"/>
              <a:t>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876800" y="974221"/>
            <a:ext cx="2434958" cy="2209133"/>
            <a:chOff x="4876800" y="974221"/>
            <a:chExt cx="2434958" cy="2209133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876800" y="974221"/>
              <a:ext cx="1794933" cy="24846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  <a:effectLst>
              <a:outerShdw dist="19939" dir="1980000" algn="tl" rotWithShape="0">
                <a:srgbClr val="000000">
                  <a:alpha val="83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427134" y="1008733"/>
              <a:ext cx="5866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000000">
                        <a:alpha val="95000"/>
                      </a:srgbClr>
                    </a:outerShdw>
                  </a:effectLst>
                </a:rPr>
                <a:t>1 mm</a:t>
              </a:r>
              <a:endParaRPr lang="en-US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95000"/>
                    </a:srgbClr>
                  </a:outerShdw>
                </a:effectLst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39466" y="1380067"/>
              <a:ext cx="57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Mnz</a:t>
              </a:r>
              <a:endParaRPr lang="en-US" sz="1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57799" y="2844800"/>
              <a:ext cx="6638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FFFF"/>
                  </a:solidFill>
                </a:rPr>
                <a:t>Xeno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0158" y="914954"/>
            <a:ext cx="3964086" cy="3171269"/>
            <a:chOff x="380158" y="914954"/>
            <a:chExt cx="3964086" cy="317126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158" y="914954"/>
              <a:ext cx="3964086" cy="317126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666066" y="990600"/>
              <a:ext cx="6592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Thor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3420535" y="1175266"/>
              <a:ext cx="287866" cy="69334"/>
            </a:xfrm>
            <a:prstGeom prst="straightConnector1">
              <a:avLst/>
            </a:prstGeom>
            <a:ln>
              <a:solidFill>
                <a:srgbClr val="FFFFFF"/>
              </a:solidFill>
              <a:tailEnd type="arrow"/>
            </a:ln>
            <a:effectLst>
              <a:outerShdw dist="20000" dir="2820000" rotWithShape="0">
                <a:srgbClr val="000000"/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888066" y="2650067"/>
              <a:ext cx="57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Mnz</a:t>
              </a:r>
              <a:endParaRPr lang="en-US" sz="16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68889" y="4495800"/>
            <a:ext cx="2245712" cy="2286000"/>
            <a:chOff x="268889" y="4495800"/>
            <a:chExt cx="2245712" cy="2286000"/>
          </a:xfrm>
        </p:grpSpPr>
        <p:pic>
          <p:nvPicPr>
            <p:cNvPr id="4" name="Content Placeholder 5" descr="monazite Hoyt 1.jp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268889" y="4495800"/>
              <a:ext cx="2245712" cy="2286000"/>
            </a:xfrm>
            <a:prstGeom prst="rect">
              <a:avLst/>
            </a:prstGeom>
          </p:spPr>
        </p:pic>
        <p:cxnSp>
          <p:nvCxnSpPr>
            <p:cNvPr id="23" name="Straight Connector 22"/>
            <p:cNvCxnSpPr/>
            <p:nvPr/>
          </p:nvCxnSpPr>
          <p:spPr>
            <a:xfrm>
              <a:off x="711200" y="6146800"/>
              <a:ext cx="1176866" cy="16933"/>
            </a:xfrm>
            <a:prstGeom prst="line">
              <a:avLst/>
            </a:prstGeom>
            <a:ln w="381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024468" y="6112933"/>
              <a:ext cx="573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3 cm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70807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-4762"/>
            <a:ext cx="7924800" cy="83026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Comic Sans MS"/>
                <a:cs typeface="Comic Sans MS"/>
              </a:rPr>
              <a:t>Polycrase</a:t>
            </a:r>
            <a:r>
              <a:rPr lang="en-US" sz="3200" b="1" dirty="0" smtClean="0">
                <a:latin typeface="Comic Sans MS"/>
                <a:cs typeface="Comic Sans MS"/>
              </a:rPr>
              <a:t>-Euxenite-</a:t>
            </a:r>
            <a:r>
              <a:rPr lang="en-US" sz="3200" b="1" dirty="0" err="1" smtClean="0">
                <a:latin typeface="Comic Sans MS"/>
                <a:cs typeface="Comic Sans MS"/>
              </a:rPr>
              <a:t>Samarskite</a:t>
            </a:r>
            <a:endParaRPr lang="en-US" sz="3200" b="1" dirty="0">
              <a:latin typeface="Comic Sans MS"/>
              <a:cs typeface="Comic Sans MS"/>
            </a:endParaRPr>
          </a:p>
        </p:txBody>
      </p:sp>
      <p:pic>
        <p:nvPicPr>
          <p:cNvPr id="4" name="Picture 6" descr="Polycrase1.jpg"/>
          <p:cNvPicPr>
            <a:picLocks noChangeAspect="1"/>
          </p:cNvPicPr>
          <p:nvPr/>
        </p:nvPicPr>
        <p:blipFill rotWithShape="1">
          <a:blip r:embed="rId2" cstate="screen">
            <a:lum bright="10000"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5099" y="4522249"/>
            <a:ext cx="2603501" cy="219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Bluebird_polycrase001.bmp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00" y="965201"/>
            <a:ext cx="3886199" cy="3108959"/>
          </a:xfrm>
          <a:prstGeom prst="rect">
            <a:avLst/>
          </a:prstGeom>
        </p:spPr>
      </p:pic>
      <p:pic>
        <p:nvPicPr>
          <p:cNvPr id="6" name="Picture 5" descr="LaPalomaSamZirc005.bmp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2789" y="962658"/>
            <a:ext cx="3876677" cy="31013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8900" y="4024851"/>
            <a:ext cx="1701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Zoned </a:t>
            </a:r>
            <a:r>
              <a:rPr lang="en-US" sz="1600" dirty="0" err="1" smtClean="0"/>
              <a:t>polycrase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956300" y="4037552"/>
            <a:ext cx="1667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Altered euxenite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354106" y="33644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Zirc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26400" y="3187700"/>
            <a:ext cx="65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849488" y="2393434"/>
            <a:ext cx="582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Eux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5402" y="217810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>
                      <a:alpha val="95000"/>
                    </a:srgbClr>
                  </a:outerShdw>
                </a:effectLst>
              </a:rPr>
              <a:t>Mcr</a:t>
            </a:r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>
                    <a:alpha val="95000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6317" y="2422035"/>
            <a:ext cx="281883" cy="18993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870200" y="4343400"/>
            <a:ext cx="614680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High in UO</a:t>
            </a:r>
            <a:r>
              <a:rPr lang="en-US" baseline="-25000" dirty="0" smtClean="0"/>
              <a:t>2</a:t>
            </a:r>
            <a:r>
              <a:rPr lang="en-US" dirty="0" smtClean="0"/>
              <a:t>: 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dirty="0" err="1" smtClean="0"/>
              <a:t>Samarskite</a:t>
            </a:r>
            <a:r>
              <a:rPr lang="en-US" dirty="0" smtClean="0"/>
              <a:t> up to 19 </a:t>
            </a:r>
            <a:r>
              <a:rPr lang="en-US" dirty="0" err="1" smtClean="0"/>
              <a:t>wt</a:t>
            </a:r>
            <a:r>
              <a:rPr lang="en-US" dirty="0" smtClean="0"/>
              <a:t>%</a:t>
            </a:r>
          </a:p>
          <a:p>
            <a:pPr marL="742950" lvl="1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Euxenite up to 15 </a:t>
            </a:r>
            <a:r>
              <a:rPr lang="en-US" dirty="0" err="1" smtClean="0"/>
              <a:t>wt</a:t>
            </a:r>
            <a:r>
              <a:rPr lang="en-US" dirty="0" smtClean="0"/>
              <a:t>%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Most pieces </a:t>
            </a:r>
            <a:r>
              <a:rPr lang="en-US" dirty="0" err="1" smtClean="0"/>
              <a:t>metamict</a:t>
            </a:r>
            <a:r>
              <a:rPr lang="en-US" dirty="0" smtClean="0"/>
              <a:t>—glassy brown (“beer bottle-</a:t>
            </a:r>
            <a:r>
              <a:rPr lang="en-US" dirty="0" err="1" smtClean="0"/>
              <a:t>ite</a:t>
            </a:r>
            <a:r>
              <a:rPr lang="en-US" dirty="0" smtClean="0"/>
              <a:t>”)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Some display complex zonation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dirty="0" smtClean="0"/>
              <a:t>Later alteration to secondary minerals common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752600" y="6184900"/>
            <a:ext cx="863600" cy="307777"/>
            <a:chOff x="1689100" y="6057900"/>
            <a:chExt cx="863600" cy="307777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689100" y="6108700"/>
              <a:ext cx="863600" cy="0"/>
            </a:xfrm>
            <a:prstGeom prst="line">
              <a:avLst/>
            </a:prstGeom>
            <a:ln w="38100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854200" y="6057900"/>
              <a:ext cx="573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3 cm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445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60338"/>
            <a:ext cx="8039100" cy="8302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REE in </a:t>
            </a:r>
            <a:r>
              <a:rPr lang="en-US" sz="2800" b="1" dirty="0" err="1" smtClean="0"/>
              <a:t>Petaca</a:t>
            </a:r>
            <a:r>
              <a:rPr lang="en-US" sz="2800" b="1" dirty="0" smtClean="0"/>
              <a:t> Minerals</a:t>
            </a:r>
            <a:endParaRPr lang="en-US" sz="2800" b="1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140624"/>
              </p:ext>
            </p:extLst>
          </p:nvPr>
        </p:nvGraphicFramePr>
        <p:xfrm>
          <a:off x="1041400" y="1265238"/>
          <a:ext cx="7061199" cy="3827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0100" y="5435600"/>
            <a:ext cx="7543800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Monazite enriched in LREE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err="1" smtClean="0"/>
              <a:t>Xenotime</a:t>
            </a:r>
            <a:r>
              <a:rPr lang="en-US" sz="2000" dirty="0" smtClean="0"/>
              <a:t>, </a:t>
            </a:r>
            <a:r>
              <a:rPr lang="en-US" sz="2000" dirty="0" err="1"/>
              <a:t>p</a:t>
            </a:r>
            <a:r>
              <a:rPr lang="en-US" sz="2000" dirty="0" err="1" smtClean="0"/>
              <a:t>olycrase</a:t>
            </a:r>
            <a:r>
              <a:rPr lang="en-US" sz="2000" dirty="0" smtClean="0"/>
              <a:t>-euxenite, </a:t>
            </a:r>
            <a:r>
              <a:rPr lang="en-US" sz="2000" dirty="0" err="1" smtClean="0"/>
              <a:t>samarskite</a:t>
            </a:r>
            <a:r>
              <a:rPr lang="en-US" sz="2000" dirty="0" smtClean="0"/>
              <a:t> enriched in HREE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778000" y="1447800"/>
            <a:ext cx="3417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Chondrite</a:t>
            </a:r>
            <a:r>
              <a:rPr lang="en-US" dirty="0"/>
              <a:t> </a:t>
            </a:r>
            <a:r>
              <a:rPr lang="en-US" dirty="0" smtClean="0"/>
              <a:t>Normalized REE Plot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2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83026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Comic Sans MS"/>
                <a:cs typeface="Comic Sans MS"/>
              </a:rPr>
              <a:t>Columbite</a:t>
            </a:r>
            <a:endParaRPr lang="en-US" sz="3200" b="1" dirty="0">
              <a:latin typeface="Comic Sans MS"/>
              <a:cs typeface="Comic Sans MS"/>
            </a:endParaRPr>
          </a:p>
        </p:txBody>
      </p:sp>
      <p:pic>
        <p:nvPicPr>
          <p:cNvPr id="5" name="Content Placeholder 3" descr="Old Cribbenville Workings 6_25_2011 003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11" y="4278336"/>
            <a:ext cx="2196152" cy="2452664"/>
          </a:xfrm>
          <a:prstGeom prst="rect">
            <a:avLst/>
          </a:prstGeom>
        </p:spPr>
      </p:pic>
      <p:pic>
        <p:nvPicPr>
          <p:cNvPr id="2" name="Picture 1" descr="30NorthStar_columbite014.bmp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199" y="841789"/>
            <a:ext cx="3789639" cy="3031711"/>
          </a:xfrm>
          <a:prstGeom prst="rect">
            <a:avLst/>
          </a:prstGeom>
        </p:spPr>
      </p:pic>
      <p:pic>
        <p:nvPicPr>
          <p:cNvPr id="7" name="Picture 6" descr="74Vesteguard_col012.bmp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5200" y="854488"/>
            <a:ext cx="3773765" cy="30190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97200" y="4724400"/>
            <a:ext cx="61468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000" dirty="0" smtClean="0"/>
              <a:t>Large crystals of </a:t>
            </a:r>
            <a:r>
              <a:rPr lang="en-US" sz="2000" dirty="0" err="1" smtClean="0"/>
              <a:t>columbite</a:t>
            </a:r>
            <a:r>
              <a:rPr lang="en-US" sz="2000" dirty="0" smtClean="0"/>
              <a:t> found (several kg)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000" dirty="0" err="1" smtClean="0"/>
              <a:t>Mn</a:t>
            </a:r>
            <a:r>
              <a:rPr lang="en-US" sz="2000" dirty="0" smtClean="0"/>
              <a:t>- and </a:t>
            </a:r>
            <a:r>
              <a:rPr lang="en-US" sz="2000" dirty="0" err="1" smtClean="0"/>
              <a:t>Nb</a:t>
            </a:r>
            <a:r>
              <a:rPr lang="en-US" sz="2000" dirty="0" smtClean="0"/>
              <a:t>-rich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000" dirty="0" err="1" smtClean="0"/>
              <a:t>Exsolution</a:t>
            </a:r>
            <a:r>
              <a:rPr lang="en-US" sz="2000" dirty="0" smtClean="0"/>
              <a:t> of </a:t>
            </a:r>
            <a:r>
              <a:rPr lang="en-US" sz="2000" dirty="0" err="1" smtClean="0"/>
              <a:t>microlite</a:t>
            </a:r>
            <a:r>
              <a:rPr lang="en-US" sz="2000" dirty="0" smtClean="0"/>
              <a:t> and other exotic minerals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3300" y="3860800"/>
            <a:ext cx="2932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Swarms of </a:t>
            </a:r>
            <a:r>
              <a:rPr lang="en-US" sz="1600" dirty="0" err="1" smtClean="0"/>
              <a:t>microlite</a:t>
            </a:r>
            <a:r>
              <a:rPr lang="en-US" sz="1600" dirty="0" smtClean="0"/>
              <a:t> inclusions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664200" y="3873500"/>
            <a:ext cx="1941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Zones of inclusions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9146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umbite A-site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0" t="6666" r="27265" b="46945"/>
          <a:stretch/>
        </p:blipFill>
        <p:spPr>
          <a:xfrm>
            <a:off x="3568700" y="546100"/>
            <a:ext cx="3524250" cy="3181350"/>
          </a:xfrm>
          <a:prstGeom prst="rect">
            <a:avLst/>
          </a:prstGeom>
        </p:spPr>
      </p:pic>
      <p:pic>
        <p:nvPicPr>
          <p:cNvPr id="6" name="Picture 5" descr="51LaJarita_Struverite001.bmp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150" y="3994150"/>
            <a:ext cx="2859365" cy="2287492"/>
          </a:xfrm>
          <a:prstGeom prst="rect">
            <a:avLst/>
          </a:prstGeom>
        </p:spPr>
      </p:pic>
      <p:pic>
        <p:nvPicPr>
          <p:cNvPr id="7" name="Picture 6" descr="Columbite B-site w struverite.pd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07" t="8148" r="5577" b="46945"/>
          <a:stretch/>
        </p:blipFill>
        <p:spPr>
          <a:xfrm>
            <a:off x="3727450" y="3778250"/>
            <a:ext cx="4521200" cy="3079750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609600" y="160338"/>
            <a:ext cx="7924800" cy="8302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/>
                <a:ea typeface="+mj-ea"/>
                <a:cs typeface="Comic Sans MS"/>
              </a:defRPr>
            </a:lvl1pPr>
          </a:lstStyle>
          <a:p>
            <a:r>
              <a:rPr lang="en-US" sz="3200" b="1" dirty="0" err="1" smtClean="0"/>
              <a:t>Columbite</a:t>
            </a:r>
            <a:r>
              <a:rPr lang="en-US" sz="3200" b="1" dirty="0" smtClean="0"/>
              <a:t> (AB</a:t>
            </a:r>
            <a:r>
              <a:rPr lang="en-US" sz="3200" b="1" baseline="-25000" dirty="0" smtClean="0"/>
              <a:t>2</a:t>
            </a:r>
            <a:r>
              <a:rPr lang="en-US" sz="3200" b="1" dirty="0" smtClean="0"/>
              <a:t>O</a:t>
            </a:r>
            <a:r>
              <a:rPr lang="en-US" sz="3200" b="1" baseline="-25000" dirty="0" smtClean="0"/>
              <a:t>6</a:t>
            </a:r>
            <a:r>
              <a:rPr lang="en-US" sz="3200" b="1" dirty="0" smtClean="0"/>
              <a:t>) Crystal Chemistry</a:t>
            </a:r>
            <a:endParaRPr lang="en-US" sz="32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984250" y="937157"/>
            <a:ext cx="4870450" cy="2580743"/>
            <a:chOff x="984250" y="937157"/>
            <a:chExt cx="4870450" cy="2580743"/>
          </a:xfrm>
        </p:grpSpPr>
        <p:pic>
          <p:nvPicPr>
            <p:cNvPr id="4" name="Picture 3" descr="Columbite A-site magnified.pn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4250" y="937157"/>
              <a:ext cx="2698750" cy="2580743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>
              <a:off x="2489200" y="1041400"/>
              <a:ext cx="2984500" cy="228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543300" y="1866900"/>
              <a:ext cx="2311400" cy="12827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6210300" y="1066800"/>
            <a:ext cx="787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A-site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00367" y="3873500"/>
            <a:ext cx="787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B-site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1800" y="6286500"/>
            <a:ext cx="3206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Ta-rutile overgrowth on </a:t>
            </a:r>
            <a:r>
              <a:rPr lang="en-US" sz="1600" dirty="0" err="1" smtClean="0"/>
              <a:t>columbite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867400" y="2882900"/>
            <a:ext cx="603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apu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5829300" y="6019800"/>
            <a:ext cx="603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apu</a:t>
            </a:r>
            <a:r>
              <a:rPr lang="en-US" sz="1400" dirty="0" smtClean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14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609600" y="160338"/>
            <a:ext cx="7924800" cy="8302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/>
                <a:ea typeface="+mj-ea"/>
                <a:cs typeface="Comic Sans MS"/>
              </a:defRPr>
            </a:lvl1pPr>
          </a:lstStyle>
          <a:p>
            <a:r>
              <a:rPr lang="en-US" sz="3200" b="1" dirty="0" smtClean="0"/>
              <a:t>Pegmatite Crystallization from </a:t>
            </a:r>
            <a:r>
              <a:rPr lang="en-US" sz="3200" b="1" dirty="0" err="1" smtClean="0"/>
              <a:t>Columbite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76650" y="1066512"/>
            <a:ext cx="4565650" cy="1102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 smtClean="0"/>
              <a:t>Fe-rich </a:t>
            </a:r>
            <a:r>
              <a:rPr lang="en-US" sz="2000" dirty="0" err="1" smtClean="0"/>
              <a:t>columbite</a:t>
            </a:r>
            <a:r>
              <a:rPr lang="en-US" sz="2000" dirty="0" smtClean="0"/>
              <a:t> in wall zone evolves to </a:t>
            </a:r>
            <a:r>
              <a:rPr lang="en-US" sz="2000" dirty="0" err="1" smtClean="0"/>
              <a:t>manganocolumbite</a:t>
            </a:r>
            <a:r>
              <a:rPr lang="en-US" sz="2000" dirty="0" smtClean="0"/>
              <a:t> through the core as the pegmatite crystallizes.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90900" y="2552700"/>
            <a:ext cx="1487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Tin </a:t>
            </a:r>
            <a:r>
              <a:rPr lang="en-US" sz="1200" dirty="0" smtClean="0"/>
              <a:t>Mountain Mine, </a:t>
            </a:r>
          </a:p>
          <a:p>
            <a:r>
              <a:rPr lang="en-US" sz="1200" dirty="0" smtClean="0"/>
              <a:t>Black </a:t>
            </a:r>
            <a:r>
              <a:rPr lang="en-US" sz="1200" dirty="0"/>
              <a:t>Hills, </a:t>
            </a:r>
            <a:r>
              <a:rPr lang="en-US" sz="1200" dirty="0" smtClean="0"/>
              <a:t>SD</a:t>
            </a:r>
            <a:endParaRPr lang="en-US" sz="1200" dirty="0"/>
          </a:p>
          <a:p>
            <a:endParaRPr lang="en-US" sz="1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723123" y="860356"/>
            <a:ext cx="2705876" cy="2502743"/>
            <a:chOff x="723123" y="873056"/>
            <a:chExt cx="2705876" cy="25027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3967" y="873056"/>
              <a:ext cx="2415032" cy="225114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381000" y="1816100"/>
              <a:ext cx="961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Ta/(</a:t>
              </a:r>
              <a:r>
                <a:rPr lang="en-US" sz="1200" b="1" dirty="0" err="1" smtClean="0"/>
                <a:t>Ta+Nb</a:t>
              </a:r>
              <a:r>
                <a:rPr lang="en-US" sz="1200" b="1" dirty="0" smtClean="0"/>
                <a:t>)</a:t>
              </a:r>
              <a:endParaRPr lang="en-US" sz="12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65300" y="3098800"/>
              <a:ext cx="10009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/>
                <a:t>Mn</a:t>
              </a:r>
              <a:r>
                <a:rPr lang="en-US" sz="1200" b="1" dirty="0" smtClean="0"/>
                <a:t>(</a:t>
              </a:r>
              <a:r>
                <a:rPr lang="en-US" sz="1200" b="1" dirty="0" err="1" smtClean="0"/>
                <a:t>Mn+Fe</a:t>
              </a:r>
              <a:r>
                <a:rPr lang="en-US" sz="1200" b="1" dirty="0" smtClean="0"/>
                <a:t>)</a:t>
              </a:r>
              <a:endParaRPr lang="en-US" sz="12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5900" y="3270250"/>
            <a:ext cx="8552998" cy="3461782"/>
            <a:chOff x="215900" y="3270250"/>
            <a:chExt cx="8552998" cy="3461782"/>
          </a:xfrm>
        </p:grpSpPr>
        <p:pic>
          <p:nvPicPr>
            <p:cNvPr id="5" name="Picture 4" descr="Columbite all data plo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96" t="10556" r="8572" b="46481"/>
            <a:stretch/>
          </p:blipFill>
          <p:spPr>
            <a:xfrm>
              <a:off x="3683000" y="3270250"/>
              <a:ext cx="5085898" cy="321945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737100" y="6362700"/>
              <a:ext cx="19553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Petaca</a:t>
              </a:r>
              <a:r>
                <a:rPr lang="en-US" dirty="0" smtClean="0"/>
                <a:t> </a:t>
              </a:r>
              <a:r>
                <a:rPr lang="en-US" dirty="0" err="1" smtClean="0"/>
                <a:t>columbite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5900" y="3517900"/>
              <a:ext cx="3657600" cy="2374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10000"/>
                </a:lnSpc>
                <a:buFont typeface="Arial"/>
                <a:buChar char="•"/>
              </a:pPr>
              <a:r>
                <a:rPr lang="en-US" dirty="0" smtClean="0"/>
                <a:t>Samples from individual </a:t>
              </a:r>
              <a:r>
                <a:rPr lang="en-US" dirty="0" err="1" smtClean="0"/>
                <a:t>Petaca</a:t>
              </a:r>
              <a:r>
                <a:rPr lang="en-US" dirty="0" smtClean="0"/>
                <a:t> </a:t>
              </a:r>
              <a:r>
                <a:rPr lang="en-US" dirty="0" err="1" smtClean="0"/>
                <a:t>pegmatites</a:t>
              </a:r>
              <a:r>
                <a:rPr lang="en-US" dirty="0" smtClean="0"/>
                <a:t> display range of </a:t>
              </a:r>
              <a:r>
                <a:rPr lang="en-US" dirty="0" err="1" smtClean="0"/>
                <a:t>Mn</a:t>
              </a:r>
              <a:r>
                <a:rPr lang="en-US" dirty="0" smtClean="0"/>
                <a:t> but not Ta.</a:t>
              </a:r>
            </a:p>
            <a:p>
              <a:pPr marL="342900" indent="-342900">
                <a:lnSpc>
                  <a:spcPct val="110000"/>
                </a:lnSpc>
                <a:spcBef>
                  <a:spcPts val="600"/>
                </a:spcBef>
                <a:buFont typeface="Arial"/>
                <a:buChar char="•"/>
              </a:pPr>
              <a:r>
                <a:rPr lang="en-US" dirty="0" smtClean="0"/>
                <a:t>May be due to lack of sampling control.</a:t>
              </a:r>
            </a:p>
            <a:p>
              <a:pPr marL="342900" indent="-342900">
                <a:lnSpc>
                  <a:spcPct val="110000"/>
                </a:lnSpc>
                <a:spcBef>
                  <a:spcPts val="600"/>
                </a:spcBef>
                <a:buFont typeface="Arial"/>
                <a:buChar char="•"/>
              </a:pPr>
              <a:r>
                <a:rPr lang="en-US" dirty="0" smtClean="0"/>
                <a:t>Displays district-wide increase in </a:t>
              </a:r>
              <a:r>
                <a:rPr lang="en-US" dirty="0" err="1" smtClean="0"/>
                <a:t>Mn</a:t>
              </a:r>
              <a:r>
                <a:rPr lang="en-US" dirty="0" smtClean="0"/>
                <a:t> &amp; Ta.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82964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umbite ave plot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33" t="11111" r="6536" b="46019"/>
          <a:stretch/>
        </p:blipFill>
        <p:spPr>
          <a:xfrm>
            <a:off x="0" y="742950"/>
            <a:ext cx="4419600" cy="27540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0200" y="3351768"/>
            <a:ext cx="2975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Average of </a:t>
            </a:r>
            <a:r>
              <a:rPr lang="en-US" sz="1600" dirty="0" err="1" smtClean="0"/>
              <a:t>columbite</a:t>
            </a:r>
            <a:r>
              <a:rPr lang="en-US" sz="1600" dirty="0" smtClean="0"/>
              <a:t> analyses</a:t>
            </a:r>
            <a:endParaRPr lang="en-US" sz="16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09600" y="160338"/>
            <a:ext cx="7924800" cy="83026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/>
                <a:ea typeface="+mj-ea"/>
                <a:cs typeface="Comic Sans MS"/>
              </a:defRPr>
            </a:lvl1pPr>
          </a:lstStyle>
          <a:p>
            <a:r>
              <a:rPr lang="en-US" sz="3200" b="1" dirty="0" smtClean="0"/>
              <a:t>Pegmatite Crystallization from </a:t>
            </a:r>
            <a:r>
              <a:rPr lang="en-US" sz="3200" b="1" dirty="0" err="1" smtClean="0"/>
              <a:t>Columbite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79901" y="965200"/>
            <a:ext cx="4394200" cy="161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/>
              <a:t>District-wide trend of increasing </a:t>
            </a:r>
            <a:r>
              <a:rPr lang="en-US" dirty="0" err="1" smtClean="0"/>
              <a:t>Mn</a:t>
            </a:r>
            <a:r>
              <a:rPr lang="en-US" dirty="0" smtClean="0"/>
              <a:t> &amp; Ta mirrors trend of individual pegmatite crystallization.</a:t>
            </a:r>
          </a:p>
          <a:p>
            <a:pPr marL="28575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/>
              <a:t>Does this reflect crystallization history of the district? 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165100" y="3158067"/>
            <a:ext cx="8638982" cy="3567555"/>
            <a:chOff x="165100" y="3158067"/>
            <a:chExt cx="8638982" cy="3567555"/>
          </a:xfrm>
        </p:grpSpPr>
        <p:pic>
          <p:nvPicPr>
            <p:cNvPr id="4" name="Picture 3" descr="Columbite Contour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710" t="10926" r="30023" b="46204"/>
            <a:stretch/>
          </p:blipFill>
          <p:spPr>
            <a:xfrm>
              <a:off x="4787434" y="3158067"/>
              <a:ext cx="3975566" cy="348615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927600" y="6387068"/>
              <a:ext cx="38764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C</a:t>
              </a:r>
              <a:r>
                <a:rPr lang="en-US" sz="1600" dirty="0" err="1" smtClean="0"/>
                <a:t>olumbite</a:t>
              </a:r>
              <a:r>
                <a:rPr lang="en-US" sz="1600" dirty="0" smtClean="0"/>
                <a:t> at </a:t>
              </a:r>
              <a:r>
                <a:rPr lang="en-US" sz="1600" dirty="0" err="1" smtClean="0"/>
                <a:t>Petaca</a:t>
              </a:r>
              <a:r>
                <a:rPr lang="en-US" sz="1600" dirty="0" smtClean="0"/>
                <a:t> contoured on Ta/</a:t>
              </a:r>
              <a:r>
                <a:rPr lang="en-US" sz="1600" dirty="0" err="1" smtClean="0"/>
                <a:t>Nb</a:t>
              </a:r>
              <a:endParaRPr lang="en-US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5100" y="4343400"/>
              <a:ext cx="4627033" cy="161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0000"/>
                </a:lnSpc>
                <a:buFont typeface="Arial"/>
                <a:buChar char="•"/>
              </a:pPr>
              <a:r>
                <a:rPr lang="en-US" dirty="0" smtClean="0"/>
                <a:t>Northern &amp; southern clusters display lowest Ta values.</a:t>
              </a:r>
            </a:p>
            <a:p>
              <a:pPr lvl="1">
                <a:lnSpc>
                  <a:spcPct val="110000"/>
                </a:lnSpc>
              </a:pPr>
              <a:r>
                <a:rPr lang="en-US" dirty="0" smtClean="0"/>
                <a:t>First emplaced?</a:t>
              </a:r>
            </a:p>
            <a:p>
              <a:pPr marL="285750" indent="-285750">
                <a:lnSpc>
                  <a:spcPct val="110000"/>
                </a:lnSpc>
                <a:buFont typeface="Arial"/>
                <a:buChar char="•"/>
              </a:pPr>
              <a:r>
                <a:rPr lang="en-US" dirty="0" smtClean="0"/>
                <a:t>Middle cluster </a:t>
              </a:r>
              <a:r>
                <a:rPr lang="en-US" dirty="0"/>
                <a:t>has highest Ta </a:t>
              </a:r>
              <a:r>
                <a:rPr lang="en-US" dirty="0" smtClean="0"/>
                <a:t>values.</a:t>
              </a:r>
              <a:endParaRPr lang="en-US" dirty="0"/>
            </a:p>
            <a:p>
              <a:pPr lvl="1">
                <a:lnSpc>
                  <a:spcPct val="110000"/>
                </a:lnSpc>
              </a:pPr>
              <a:r>
                <a:rPr lang="en-US" dirty="0" smtClean="0"/>
                <a:t>Emplaced last?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630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6A28765-A05A-4D08-9BEF-CCC37706B9FF}" type="slidenum">
              <a:rPr lang="en-US" altLang="en-US">
                <a:solidFill>
                  <a:srgbClr val="898989"/>
                </a:solidFill>
              </a:rPr>
              <a:pPr eaLnBrk="1" hangingPunct="1"/>
              <a:t>14</a:t>
            </a:fld>
            <a:endParaRPr lang="en-US" altLang="en-US">
              <a:solidFill>
                <a:srgbClr val="898989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42763" y="1485911"/>
            <a:ext cx="5850237" cy="3924290"/>
            <a:chOff x="1731663" y="1117610"/>
            <a:chExt cx="6475712" cy="4815417"/>
          </a:xfrm>
        </p:grpSpPr>
        <p:pic>
          <p:nvPicPr>
            <p:cNvPr id="6041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663" y="1117610"/>
              <a:ext cx="6475712" cy="4815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1" name="TextBox 5"/>
            <p:cNvSpPr txBox="1">
              <a:spLocks noChangeArrowheads="1"/>
            </p:cNvSpPr>
            <p:nvPr/>
          </p:nvSpPr>
          <p:spPr bwMode="auto">
            <a:xfrm>
              <a:off x="4117975" y="1482011"/>
              <a:ext cx="15716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/>
                <a:t>+Fe, U, </a:t>
              </a:r>
              <a:r>
                <a:rPr lang="en-US" altLang="en-US" b="1" dirty="0" err="1"/>
                <a:t>Th</a:t>
              </a:r>
              <a:r>
                <a:rPr lang="en-US" altLang="en-US" b="1" dirty="0"/>
                <a:t>, Y</a:t>
              </a:r>
            </a:p>
          </p:txBody>
        </p:sp>
        <p:sp>
          <p:nvSpPr>
            <p:cNvPr id="60422" name="TextBox 8"/>
            <p:cNvSpPr txBox="1">
              <a:spLocks noChangeArrowheads="1"/>
            </p:cNvSpPr>
            <p:nvPr/>
          </p:nvSpPr>
          <p:spPr bwMode="auto">
            <a:xfrm>
              <a:off x="3172884" y="4025903"/>
              <a:ext cx="5207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/>
                <a:t>+Ti</a:t>
              </a:r>
            </a:p>
          </p:txBody>
        </p:sp>
        <p:sp>
          <p:nvSpPr>
            <p:cNvPr id="60423" name="TextBox 9"/>
            <p:cNvSpPr txBox="1">
              <a:spLocks noChangeArrowheads="1"/>
            </p:cNvSpPr>
            <p:nvPr/>
          </p:nvSpPr>
          <p:spPr bwMode="auto">
            <a:xfrm>
              <a:off x="3424767" y="2210674"/>
              <a:ext cx="6286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/>
                <a:t>+</a:t>
              </a:r>
              <a:r>
                <a:rPr lang="en-US" altLang="en-US" b="1" dirty="0" err="1"/>
                <a:t>Nb</a:t>
              </a:r>
              <a:endParaRPr lang="en-US" altLang="en-US" b="1" dirty="0"/>
            </a:p>
          </p:txBody>
        </p:sp>
        <p:sp>
          <p:nvSpPr>
            <p:cNvPr id="60424" name="TextBox 10"/>
            <p:cNvSpPr txBox="1">
              <a:spLocks noChangeArrowheads="1"/>
            </p:cNvSpPr>
            <p:nvPr/>
          </p:nvSpPr>
          <p:spPr bwMode="auto">
            <a:xfrm>
              <a:off x="5429250" y="4656138"/>
              <a:ext cx="9937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/>
                <a:t>+</a:t>
              </a:r>
              <a:r>
                <a:rPr lang="en-US" altLang="en-US" b="1" dirty="0" err="1"/>
                <a:t>Ca</a:t>
              </a:r>
              <a:r>
                <a:rPr lang="en-US" altLang="en-US" b="1" dirty="0"/>
                <a:t>, Ta</a:t>
              </a:r>
            </a:p>
          </p:txBody>
        </p:sp>
        <p:grpSp>
          <p:nvGrpSpPr>
            <p:cNvPr id="60425" name="Group 15"/>
            <p:cNvGrpSpPr>
              <a:grpSpLocks/>
            </p:cNvGrpSpPr>
            <p:nvPr/>
          </p:nvGrpSpPr>
          <p:grpSpPr bwMode="auto">
            <a:xfrm>
              <a:off x="5395814" y="2185597"/>
              <a:ext cx="951012" cy="1708551"/>
              <a:chOff x="5395481" y="2184944"/>
              <a:chExt cx="950394" cy="1709138"/>
            </a:xfrm>
          </p:grpSpPr>
          <p:sp>
            <p:nvSpPr>
              <p:cNvPr id="60426" name="TextBox 11"/>
              <p:cNvSpPr txBox="1">
                <a:spLocks noChangeArrowheads="1"/>
              </p:cNvSpPr>
              <p:nvPr/>
            </p:nvSpPr>
            <p:spPr bwMode="auto">
              <a:xfrm rot="3013300">
                <a:off x="5354401" y="2698549"/>
                <a:ext cx="139654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1" dirty="0"/>
                  <a:t>+Alteration</a:t>
                </a:r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>
                <a:off x="5395481" y="2628736"/>
                <a:ext cx="950394" cy="126534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itle 2"/>
          <p:cNvSpPr txBox="1">
            <a:spLocks/>
          </p:cNvSpPr>
          <p:nvPr/>
        </p:nvSpPr>
        <p:spPr>
          <a:xfrm>
            <a:off x="609600" y="-4758"/>
            <a:ext cx="7924800" cy="8302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/>
                <a:ea typeface="+mj-ea"/>
                <a:cs typeface="Comic Sans M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200" b="1" dirty="0" smtClean="0"/>
              <a:t>Principle Component Analysis of (</a:t>
            </a:r>
            <a:r>
              <a:rPr lang="en-US" sz="3200" b="1" dirty="0" err="1"/>
              <a:t>Y,REE,Th,U</a:t>
            </a:r>
            <a:r>
              <a:rPr lang="en-US" sz="3200" b="1" dirty="0"/>
              <a:t>)(</a:t>
            </a:r>
            <a:r>
              <a:rPr lang="en-US" sz="3200" b="1" dirty="0" err="1"/>
              <a:t>Nb,Ta,Ti</a:t>
            </a:r>
            <a:r>
              <a:rPr lang="en-US" sz="3200" b="1" dirty="0" smtClean="0"/>
              <a:t>) Oxides 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11300" y="5461000"/>
            <a:ext cx="6667500" cy="119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PCA classification of mineral type.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Principle components define crystallization processes.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 smtClean="0"/>
              <a:t>Primary crystallization vs. late stage fluids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452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Conclusions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04900" y="1473200"/>
            <a:ext cx="7264400" cy="5219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2400" dirty="0" smtClean="0"/>
              <a:t>Identified a number of complex </a:t>
            </a:r>
            <a:r>
              <a:rPr lang="en-US" sz="2400" dirty="0">
                <a:cs typeface="Arial"/>
              </a:rPr>
              <a:t>(</a:t>
            </a:r>
            <a:r>
              <a:rPr lang="en-US" sz="2400" dirty="0" err="1">
                <a:cs typeface="Arial"/>
              </a:rPr>
              <a:t>Y,REE,Th,U</a:t>
            </a:r>
            <a:r>
              <a:rPr lang="en-US" sz="2400" dirty="0">
                <a:cs typeface="Arial"/>
              </a:rPr>
              <a:t>)(</a:t>
            </a:r>
            <a:r>
              <a:rPr lang="en-US" sz="2400" dirty="0" err="1">
                <a:cs typeface="Arial"/>
              </a:rPr>
              <a:t>Nb,Ta,Ti</a:t>
            </a:r>
            <a:r>
              <a:rPr lang="en-US" sz="2400" dirty="0" smtClean="0">
                <a:cs typeface="Arial"/>
              </a:rPr>
              <a:t>) minerals at the </a:t>
            </a:r>
            <a:r>
              <a:rPr lang="en-US" sz="2400" dirty="0" err="1" smtClean="0">
                <a:cs typeface="Arial"/>
              </a:rPr>
              <a:t>Petaca</a:t>
            </a:r>
            <a:r>
              <a:rPr lang="en-US" sz="2400" dirty="0" smtClean="0">
                <a:cs typeface="Arial"/>
              </a:rPr>
              <a:t> District: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914400" algn="l"/>
                <a:tab pos="4114800" algn="l"/>
              </a:tabLst>
            </a:pPr>
            <a:r>
              <a:rPr lang="en-US" sz="2000" dirty="0" smtClean="0">
                <a:cs typeface="Arial"/>
              </a:rPr>
              <a:t>	Euxenite-(Y)	</a:t>
            </a:r>
            <a:r>
              <a:rPr lang="en-US" sz="2000" dirty="0" err="1" smtClean="0">
                <a:cs typeface="Arial"/>
              </a:rPr>
              <a:t>Microlite</a:t>
            </a:r>
            <a:endParaRPr lang="en-US" sz="2000" dirty="0" smtClean="0">
              <a:cs typeface="Arial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  <a:tabLst>
                <a:tab pos="914400" algn="l"/>
                <a:tab pos="4114800" algn="l"/>
              </a:tabLst>
            </a:pPr>
            <a:r>
              <a:rPr lang="en-US" sz="2000" dirty="0">
                <a:cs typeface="Arial"/>
              </a:rPr>
              <a:t>	</a:t>
            </a:r>
            <a:r>
              <a:rPr lang="en-US" sz="2000" dirty="0" err="1" smtClean="0">
                <a:cs typeface="Arial"/>
              </a:rPr>
              <a:t>Polycrase</a:t>
            </a:r>
            <a:r>
              <a:rPr lang="en-US" sz="2000" dirty="0">
                <a:cs typeface="Arial"/>
              </a:rPr>
              <a:t>-(Y</a:t>
            </a:r>
            <a:r>
              <a:rPr lang="en-US" sz="2000" dirty="0" smtClean="0">
                <a:cs typeface="Arial"/>
              </a:rPr>
              <a:t>)	</a:t>
            </a:r>
            <a:r>
              <a:rPr lang="en-US" sz="2000" dirty="0" err="1" smtClean="0">
                <a:cs typeface="Arial"/>
              </a:rPr>
              <a:t>Uranmicrolite</a:t>
            </a:r>
            <a:endParaRPr lang="en-US" sz="2000" dirty="0">
              <a:cs typeface="Arial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  <a:tabLst>
                <a:tab pos="914400" algn="l"/>
                <a:tab pos="4114800" algn="l"/>
              </a:tabLst>
            </a:pPr>
            <a:r>
              <a:rPr lang="en-US" sz="2000" dirty="0" smtClean="0">
                <a:cs typeface="Arial"/>
              </a:rPr>
              <a:t>	</a:t>
            </a:r>
            <a:r>
              <a:rPr lang="en-US" sz="2000" dirty="0" err="1" smtClean="0">
                <a:cs typeface="Arial"/>
              </a:rPr>
              <a:t>Xenotime</a:t>
            </a:r>
            <a:r>
              <a:rPr lang="en-US" sz="2000" dirty="0" smtClean="0">
                <a:cs typeface="Arial"/>
              </a:rPr>
              <a:t>-(Y)	Ta-rutile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2400" dirty="0" err="1" smtClean="0"/>
              <a:t>Petaca</a:t>
            </a:r>
            <a:r>
              <a:rPr lang="en-US" sz="2400" dirty="0" smtClean="0"/>
              <a:t> </a:t>
            </a:r>
            <a:r>
              <a:rPr lang="en-US" sz="2400" dirty="0" err="1" smtClean="0"/>
              <a:t>pegmatites</a:t>
            </a:r>
            <a:r>
              <a:rPr lang="en-US" sz="2400" dirty="0" smtClean="0"/>
              <a:t> display complex mineralogical history of crystal fractionation and secondary alteration.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r>
              <a:rPr lang="en-US" sz="2400" dirty="0" smtClean="0"/>
              <a:t>Fractionation of </a:t>
            </a:r>
            <a:r>
              <a:rPr lang="en-US" sz="2400" dirty="0" err="1" smtClean="0"/>
              <a:t>Mn</a:t>
            </a:r>
            <a:r>
              <a:rPr lang="en-US" sz="2400" dirty="0" smtClean="0"/>
              <a:t> &amp; Ta district-wide suggests a sequence of pegmatite emplacement.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endParaRPr lang="en-US" sz="2400" dirty="0" smtClean="0"/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940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an Gradi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Tan Gradient.thmx</Template>
  <TotalTime>5120</TotalTime>
  <Words>865</Words>
  <Application>Microsoft Macintosh PowerPoint</Application>
  <PresentationFormat>On-screen Show (4:3)</PresentationFormat>
  <Paragraphs>159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Tan Gradient</vt:lpstr>
      <vt:lpstr>PowerPoint Presentation</vt:lpstr>
      <vt:lpstr>PowerPoint Presentation</vt:lpstr>
      <vt:lpstr>PowerPoint Presentation</vt:lpstr>
      <vt:lpstr>PowerPoint Presentation</vt:lpstr>
      <vt:lpstr>Coats Mine</vt:lpstr>
      <vt:lpstr>PowerPoint Presentation</vt:lpstr>
      <vt:lpstr>Monazite</vt:lpstr>
      <vt:lpstr>Polycrase-Euxenite-Samarskite</vt:lpstr>
      <vt:lpstr>REE in Petaca Minerals</vt:lpstr>
      <vt:lpstr>Columbite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>Institute of Meteoritics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Spilde</dc:creator>
  <cp:lastModifiedBy>Mike Spilde</cp:lastModifiedBy>
  <cp:revision>98</cp:revision>
  <dcterms:created xsi:type="dcterms:W3CDTF">2014-10-16T05:23:01Z</dcterms:created>
  <dcterms:modified xsi:type="dcterms:W3CDTF">2014-10-27T20:49:01Z</dcterms:modified>
</cp:coreProperties>
</file>