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theme/themeOverride6.xml" ContentType="application/vnd.openxmlformats-officedocument.themeOverride+xml"/>
  <Override PartName="/ppt/notesSlides/notesSlide10.xml" ContentType="application/vnd.openxmlformats-officedocument.presentationml.notesSlide+xml"/>
  <Override PartName="/ppt/theme/themeOverride7.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handoutMasterIdLst>
    <p:handoutMasterId r:id="rId23"/>
  </p:handoutMasterIdLst>
  <p:sldIdLst>
    <p:sldId id="298" r:id="rId2"/>
    <p:sldId id="301" r:id="rId3"/>
    <p:sldId id="384" r:id="rId4"/>
    <p:sldId id="390" r:id="rId5"/>
    <p:sldId id="391" r:id="rId6"/>
    <p:sldId id="404" r:id="rId7"/>
    <p:sldId id="402" r:id="rId8"/>
    <p:sldId id="356" r:id="rId9"/>
    <p:sldId id="357" r:id="rId10"/>
    <p:sldId id="397" r:id="rId11"/>
    <p:sldId id="394" r:id="rId12"/>
    <p:sldId id="405" r:id="rId13"/>
    <p:sldId id="392" r:id="rId14"/>
    <p:sldId id="382" r:id="rId15"/>
    <p:sldId id="393" r:id="rId16"/>
    <p:sldId id="400" r:id="rId17"/>
    <p:sldId id="401" r:id="rId18"/>
    <p:sldId id="380" r:id="rId19"/>
    <p:sldId id="381" r:id="rId20"/>
    <p:sldId id="406" r:id="rId21"/>
  </p:sldIdLst>
  <p:sldSz cx="9144000" cy="6858000" type="screen4x3"/>
  <p:notesSz cx="6985000" cy="9282113"/>
  <p:defaultTextStyle>
    <a:defPPr>
      <a:defRPr lang="en-US"/>
    </a:defPPr>
    <a:lvl1pPr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4000" kern="1200">
        <a:solidFill>
          <a:schemeClr val="tx1"/>
        </a:solidFill>
        <a:latin typeface="Arial" charset="0"/>
        <a:ea typeface="ＭＳ Ｐゴシック" charset="0"/>
        <a:cs typeface="ＭＳ Ｐゴシック" charset="0"/>
      </a:defRPr>
    </a:lvl5pPr>
    <a:lvl6pPr marL="2286000" algn="l" defTabSz="457200" rtl="0" eaLnBrk="1" latinLnBrk="0" hangingPunct="1">
      <a:defRPr sz="4000" kern="1200">
        <a:solidFill>
          <a:schemeClr val="tx1"/>
        </a:solidFill>
        <a:latin typeface="Arial" charset="0"/>
        <a:ea typeface="ＭＳ Ｐゴシック" charset="0"/>
        <a:cs typeface="ＭＳ Ｐゴシック" charset="0"/>
      </a:defRPr>
    </a:lvl6pPr>
    <a:lvl7pPr marL="2743200" algn="l" defTabSz="457200" rtl="0" eaLnBrk="1" latinLnBrk="0" hangingPunct="1">
      <a:defRPr sz="4000" kern="1200">
        <a:solidFill>
          <a:schemeClr val="tx1"/>
        </a:solidFill>
        <a:latin typeface="Arial" charset="0"/>
        <a:ea typeface="ＭＳ Ｐゴシック" charset="0"/>
        <a:cs typeface="ＭＳ Ｐゴシック" charset="0"/>
      </a:defRPr>
    </a:lvl7pPr>
    <a:lvl8pPr marL="3200400" algn="l" defTabSz="457200" rtl="0" eaLnBrk="1" latinLnBrk="0" hangingPunct="1">
      <a:defRPr sz="4000" kern="1200">
        <a:solidFill>
          <a:schemeClr val="tx1"/>
        </a:solidFill>
        <a:latin typeface="Arial" charset="0"/>
        <a:ea typeface="ＭＳ Ｐゴシック" charset="0"/>
        <a:cs typeface="ＭＳ Ｐゴシック" charset="0"/>
      </a:defRPr>
    </a:lvl8pPr>
    <a:lvl9pPr marL="3657600" algn="l" defTabSz="457200" rtl="0" eaLnBrk="1" latinLnBrk="0" hangingPunct="1">
      <a:defRPr sz="40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0F9B"/>
    <a:srgbClr val="007B71"/>
    <a:srgbClr val="FFFF99"/>
    <a:srgbClr val="006F41"/>
    <a:srgbClr val="66A48B"/>
    <a:srgbClr val="EAEAEA"/>
    <a:srgbClr val="91B0BD"/>
    <a:srgbClr val="D9CE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7149" autoAdjust="0"/>
  </p:normalViewPr>
  <p:slideViewPr>
    <p:cSldViewPr>
      <p:cViewPr>
        <p:scale>
          <a:sx n="100" d="100"/>
          <a:sy n="100" d="100"/>
        </p:scale>
        <p:origin x="-1960" y="-1264"/>
      </p:cViewPr>
      <p:guideLst>
        <p:guide orient="horz" pos="4032"/>
        <p:guide orient="horz" pos="864"/>
        <p:guide orient="horz" pos="240"/>
        <p:guide pos="288"/>
        <p:guide pos="2880"/>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750" y="1290"/>
      </p:cViewPr>
      <p:guideLst>
        <p:guide orient="horz" pos="2923"/>
        <p:guide pos="220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0184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0275" y="4410075"/>
            <a:ext cx="5124450" cy="4176713"/>
          </a:xfrm>
          <a:prstGeom prst="rect">
            <a:avLst/>
          </a:prstGeom>
          <a:noFill/>
          <a:ln w="12700">
            <a:noFill/>
            <a:miter lim="800000"/>
            <a:headEnd/>
            <a:tailEnd/>
          </a:ln>
          <a:effectLst/>
        </p:spPr>
        <p:txBody>
          <a:bodyPr vert="horz" wrap="square" lIns="92205" tIns="45293" rIns="92205" bIns="4529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1173163" y="695325"/>
            <a:ext cx="4641850" cy="34813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Tree>
    <p:extLst>
      <p:ext uri="{BB962C8B-B14F-4D97-AF65-F5344CB8AC3E}">
        <p14:creationId xmlns:p14="http://schemas.microsoft.com/office/powerpoint/2010/main" val="2671547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p:cNvSpPr>
          <p:nvPr>
            <p:ph type="sldImg"/>
          </p:nvPr>
        </p:nvSpPr>
        <p:spPr>
          <a:solidFill>
            <a:srgbClr val="FFFFFF"/>
          </a:solidFill>
          <a:ln/>
        </p:spPr>
      </p:sp>
      <p:sp>
        <p:nvSpPr>
          <p:cNvPr id="16387"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6550" y="8816396"/>
            <a:ext cx="3026833" cy="464106"/>
          </a:xfrm>
          <a:prstGeom prst="rect">
            <a:avLst/>
          </a:prstGeom>
          <a:ln/>
        </p:spPr>
        <p:txBody>
          <a:bodyPr lIns="92949" tIns="46474" rIns="92949" bIns="46474"/>
          <a:lstStyle/>
          <a:p>
            <a:fld id="{B8E57E96-892B-B44E-AF7A-1700B6B7CB2A}" type="slidenum">
              <a:rPr lang="en-US"/>
              <a:pPr/>
              <a:t>3</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6550" y="8816396"/>
            <a:ext cx="3026833" cy="464106"/>
          </a:xfrm>
          <a:prstGeom prst="rect">
            <a:avLst/>
          </a:prstGeom>
          <a:ln/>
        </p:spPr>
        <p:txBody>
          <a:bodyPr lIns="92949" tIns="46474" rIns="92949" bIns="46474"/>
          <a:lstStyle/>
          <a:p>
            <a:fld id="{B8E57E96-892B-B44E-AF7A-1700B6B7CB2A}" type="slidenum">
              <a:rPr lang="en-US"/>
              <a:pPr/>
              <a:t>4</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6550" y="8816396"/>
            <a:ext cx="3026833" cy="464106"/>
          </a:xfrm>
          <a:prstGeom prst="rect">
            <a:avLst/>
          </a:prstGeom>
          <a:ln/>
        </p:spPr>
        <p:txBody>
          <a:bodyPr lIns="92949" tIns="46474" rIns="92949" bIns="46474"/>
          <a:lstStyle/>
          <a:p>
            <a:fld id="{B8E57E96-892B-B44E-AF7A-1700B6B7CB2A}" type="slidenum">
              <a:rPr lang="en-US"/>
              <a:pPr/>
              <a:t>5</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6550" y="8816396"/>
            <a:ext cx="3026833" cy="464106"/>
          </a:xfrm>
          <a:prstGeom prst="rect">
            <a:avLst/>
          </a:prstGeom>
          <a:ln/>
        </p:spPr>
        <p:txBody>
          <a:bodyPr lIns="92949" tIns="46474" rIns="92949" bIns="46474"/>
          <a:lstStyle/>
          <a:p>
            <a:fld id="{B8E57E96-892B-B44E-AF7A-1700B6B7CB2A}" type="slidenum">
              <a:rPr lang="en-US"/>
              <a:pPr/>
              <a:t>6</a:t>
            </a:fld>
            <a:endParaRPr lang="en-US"/>
          </a:p>
        </p:txBody>
      </p:sp>
      <p:sp>
        <p:nvSpPr>
          <p:cNvPr id="54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lIns="91897" tIns="45949" rIns="91897" bIns="45949"/>
          <a:lstStyle/>
          <a:p>
            <a:endParaRPr lang="en-US" dirty="0">
              <a:latin typeface="Times New Roman"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404813" y="6057900"/>
            <a:ext cx="1897062" cy="393700"/>
          </a:xfrm>
          <a:prstGeom prst="rect">
            <a:avLst/>
          </a:prstGeom>
          <a:noFill/>
          <a:ln w="12700">
            <a:noFill/>
            <a:miter lim="800000"/>
            <a:headEnd/>
            <a:tailEnd/>
          </a:ln>
          <a:effectLst/>
        </p:spPr>
        <p:txBody>
          <a:bodyPr wrap="none" lIns="88900" tIns="44450" rIns="88900" bIns="44450">
            <a:spAutoFit/>
          </a:bodyPr>
          <a:lstStyle/>
          <a:p>
            <a:pPr defTabSz="885825">
              <a:defRPr/>
            </a:pPr>
            <a:r>
              <a:rPr lang="en-US" sz="1000" dirty="0">
                <a:solidFill>
                  <a:schemeClr val="bg1"/>
                </a:solidFill>
                <a:latin typeface="Arial" pitchFamily="-110" charset="0"/>
                <a:ea typeface="+mn-ea"/>
                <a:cs typeface="+mn-cs"/>
              </a:rPr>
              <a:t>U.S. Department of the Interior</a:t>
            </a:r>
          </a:p>
          <a:p>
            <a:pPr defTabSz="885825">
              <a:defRPr/>
            </a:pPr>
            <a:r>
              <a:rPr lang="en-US" sz="1000" dirty="0">
                <a:solidFill>
                  <a:schemeClr val="bg1"/>
                </a:solidFill>
                <a:latin typeface="Arial" pitchFamily="-110" charset="0"/>
                <a:ea typeface="+mn-ea"/>
                <a:cs typeface="+mn-cs"/>
              </a:rPr>
              <a:t>U.S. Geological Survey</a:t>
            </a:r>
          </a:p>
        </p:txBody>
      </p:sp>
      <p:pic>
        <p:nvPicPr>
          <p:cNvPr id="5" name="Picture 9" descr="Image of large USGS Identifier"/>
          <p:cNvPicPr>
            <a:picLocks noChangeAspect="1" noChangeArrowheads="1"/>
          </p:cNvPicPr>
          <p:nvPr/>
        </p:nvPicPr>
        <p:blipFill>
          <a:blip r:embed="rId2" cstate="print">
            <a:lum bright="-100000"/>
            <a:extLst>
              <a:ext uri="{28A0092B-C50C-407E-A947-70E740481C1C}">
                <a14:useLocalDpi xmlns:a14="http://schemas.microsoft.com/office/drawing/2010/main" val="0"/>
              </a:ext>
            </a:extLst>
          </a:blip>
          <a:srcRect/>
          <a:stretch>
            <a:fillRect/>
          </a:stretch>
        </p:blipFill>
        <p:spPr bwMode="auto">
          <a:xfrm>
            <a:off x="457200" y="512763"/>
            <a:ext cx="2057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0" name="Rectangle 2"/>
          <p:cNvSpPr>
            <a:spLocks noGrp="1" noChangeArrowheads="1"/>
          </p:cNvSpPr>
          <p:nvPr>
            <p:ph type="ctrTitle"/>
          </p:nvPr>
        </p:nvSpPr>
        <p:spPr>
          <a:xfrm>
            <a:off x="457200" y="2493963"/>
            <a:ext cx="8001000" cy="725487"/>
          </a:xfrm>
        </p:spPr>
        <p:txBody>
          <a:bodyPr/>
          <a:lstStyle>
            <a:lvl1pPr>
              <a:defRPr sz="4400"/>
            </a:lvl1pPr>
          </a:lstStyle>
          <a:p>
            <a:r>
              <a:rPr lang="en-US"/>
              <a:t>Click to edit Master title style</a:t>
            </a:r>
          </a:p>
        </p:txBody>
      </p:sp>
      <p:sp>
        <p:nvSpPr>
          <p:cNvPr id="104451" name="Rectangle 3"/>
          <p:cNvSpPr>
            <a:spLocks noGrp="1" noChangeArrowheads="1"/>
          </p:cNvSpPr>
          <p:nvPr>
            <p:ph type="subTitle" idx="1"/>
          </p:nvPr>
        </p:nvSpPr>
        <p:spPr>
          <a:xfrm>
            <a:off x="450850" y="3886200"/>
            <a:ext cx="7321550" cy="515938"/>
          </a:xfrm>
        </p:spPr>
        <p:txBody>
          <a:bodyPr/>
          <a:lstStyle>
            <a:lvl1pPr marL="0" indent="0">
              <a:buFont typeface="Wingdings" pitchFamily="-110" charset="2"/>
              <a:buNone/>
              <a:defRPr/>
            </a:lvl1pPr>
          </a:lstStyle>
          <a:p>
            <a:r>
              <a:rPr lang="en-US"/>
              <a:t>Click to edit Master subtitle style</a:t>
            </a:r>
          </a:p>
        </p:txBody>
      </p:sp>
    </p:spTree>
    <p:extLst>
      <p:ext uri="{BB962C8B-B14F-4D97-AF65-F5344CB8AC3E}">
        <p14:creationId xmlns:p14="http://schemas.microsoft.com/office/powerpoint/2010/main" val="298236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2199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96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7988"/>
            <a:ext cx="4038600" cy="197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7988"/>
            <a:ext cx="4038600" cy="1979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4926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39239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5991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60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4033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28795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37264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79438"/>
            <a:ext cx="2057400" cy="3078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79438"/>
            <a:ext cx="6019800" cy="3078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67944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79438"/>
            <a:ext cx="822642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720" tIns="44450" rIns="45720" bIns="44450" numCol="1" anchor="ctr"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457200" y="1677988"/>
            <a:ext cx="822960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720" tIns="44450" rIns="45720" bIns="4445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11" descr="Image of small USGS Identifier"/>
          <p:cNvPicPr>
            <a:picLocks noChangeAspect="1" noChangeArrowheads="1"/>
          </p:cNvPicPr>
          <p:nvPr/>
        </p:nvPicPr>
        <p:blipFill>
          <a:blip r:embed="rId13" cstate="print">
            <a:lum bright="-100000"/>
            <a:extLst>
              <a:ext uri="{28A0092B-C50C-407E-A947-70E740481C1C}">
                <a14:useLocalDpi xmlns:a14="http://schemas.microsoft.com/office/drawing/2010/main" val="0"/>
              </a:ext>
            </a:extLst>
          </a:blip>
          <a:srcRect/>
          <a:stretch>
            <a:fillRect/>
          </a:stretch>
        </p:blipFill>
        <p:spPr bwMode="auto">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0" fontAlgn="base" hangingPunct="0">
        <a:lnSpc>
          <a:spcPct val="95000"/>
        </a:lnSpc>
        <a:spcBef>
          <a:spcPct val="0"/>
        </a:spcBef>
        <a:spcAft>
          <a:spcPct val="0"/>
        </a:spcAft>
        <a:defRPr sz="3600" b="1">
          <a:solidFill>
            <a:schemeClr val="bg1"/>
          </a:solidFill>
          <a:latin typeface="+mj-lt"/>
          <a:ea typeface="ＭＳ Ｐゴシック" pitchFamily="-110" charset="-128"/>
          <a:cs typeface="ＭＳ Ｐゴシック" pitchFamily="-110" charset="-128"/>
        </a:defRPr>
      </a:lvl1pPr>
      <a:lvl2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2pPr>
      <a:lvl3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3pPr>
      <a:lvl4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4pPr>
      <a:lvl5pPr algn="l" rtl="0" eaLnBrk="0" fontAlgn="base" hangingPunct="0">
        <a:lnSpc>
          <a:spcPct val="95000"/>
        </a:lnSpc>
        <a:spcBef>
          <a:spcPct val="0"/>
        </a:spcBef>
        <a:spcAft>
          <a:spcPct val="0"/>
        </a:spcAft>
        <a:defRPr sz="3600" b="1">
          <a:solidFill>
            <a:schemeClr val="bg1"/>
          </a:solidFill>
          <a:latin typeface="Arial" pitchFamily="-110" charset="0"/>
          <a:ea typeface="ＭＳ Ｐゴシック" pitchFamily="-110" charset="-128"/>
          <a:cs typeface="ＭＳ Ｐゴシック" pitchFamily="-110" charset="-128"/>
        </a:defRPr>
      </a:lvl5pPr>
      <a:lvl6pPr marL="457200" algn="l" rtl="0" eaLnBrk="0" fontAlgn="base" hangingPunct="0">
        <a:lnSpc>
          <a:spcPct val="95000"/>
        </a:lnSpc>
        <a:spcBef>
          <a:spcPct val="0"/>
        </a:spcBef>
        <a:spcAft>
          <a:spcPct val="0"/>
        </a:spcAft>
        <a:defRPr sz="3600" b="1">
          <a:solidFill>
            <a:schemeClr val="bg1"/>
          </a:solidFill>
          <a:latin typeface="Arial" pitchFamily="-110" charset="0"/>
        </a:defRPr>
      </a:lvl6pPr>
      <a:lvl7pPr marL="914400" algn="l" rtl="0" eaLnBrk="0" fontAlgn="base" hangingPunct="0">
        <a:lnSpc>
          <a:spcPct val="95000"/>
        </a:lnSpc>
        <a:spcBef>
          <a:spcPct val="0"/>
        </a:spcBef>
        <a:spcAft>
          <a:spcPct val="0"/>
        </a:spcAft>
        <a:defRPr sz="3600" b="1">
          <a:solidFill>
            <a:schemeClr val="bg1"/>
          </a:solidFill>
          <a:latin typeface="Arial" pitchFamily="-110" charset="0"/>
        </a:defRPr>
      </a:lvl7pPr>
      <a:lvl8pPr marL="1371600" algn="l" rtl="0" eaLnBrk="0" fontAlgn="base" hangingPunct="0">
        <a:lnSpc>
          <a:spcPct val="95000"/>
        </a:lnSpc>
        <a:spcBef>
          <a:spcPct val="0"/>
        </a:spcBef>
        <a:spcAft>
          <a:spcPct val="0"/>
        </a:spcAft>
        <a:defRPr sz="3600" b="1">
          <a:solidFill>
            <a:schemeClr val="bg1"/>
          </a:solidFill>
          <a:latin typeface="Arial" pitchFamily="-110" charset="0"/>
        </a:defRPr>
      </a:lvl8pPr>
      <a:lvl9pPr marL="1828800" algn="l" rtl="0" eaLnBrk="0" fontAlgn="base" hangingPunct="0">
        <a:lnSpc>
          <a:spcPct val="95000"/>
        </a:lnSpc>
        <a:spcBef>
          <a:spcPct val="0"/>
        </a:spcBef>
        <a:spcAft>
          <a:spcPct val="0"/>
        </a:spcAft>
        <a:defRPr sz="3600" b="1">
          <a:solidFill>
            <a:schemeClr val="bg1"/>
          </a:solidFill>
          <a:latin typeface="Arial" pitchFamily="-110" charset="0"/>
        </a:defRPr>
      </a:lvl9pPr>
    </p:titleStyle>
    <p:bodyStyle>
      <a:lvl1pPr marL="342900" indent="-342900" algn="l" rtl="0" eaLnBrk="0" fontAlgn="base" hangingPunct="0">
        <a:spcBef>
          <a:spcPct val="20000"/>
        </a:spcBef>
        <a:spcAft>
          <a:spcPct val="0"/>
        </a:spcAft>
        <a:buClr>
          <a:srgbClr val="FAFD00"/>
        </a:buClr>
        <a:buSzPct val="125000"/>
        <a:buFont typeface="Wingdings" charset="0"/>
        <a:buChar char="§"/>
        <a:defRPr sz="2800" b="1">
          <a:solidFill>
            <a:schemeClr val="bg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FD00"/>
        </a:buClr>
        <a:buSzPct val="125000"/>
        <a:buFont typeface="Wingdings" charset="0"/>
        <a:buChar char="§"/>
        <a:defRPr sz="2400" b="1">
          <a:solidFill>
            <a:schemeClr val="bg1"/>
          </a:solidFill>
          <a:latin typeface="+mn-lt"/>
          <a:ea typeface="ＭＳ Ｐゴシック" pitchFamily="-110" charset="-128"/>
        </a:defRPr>
      </a:lvl2pPr>
      <a:lvl3pPr marL="1143000" indent="-228600" algn="l" rtl="0" eaLnBrk="0" fontAlgn="base" hangingPunct="0">
        <a:spcBef>
          <a:spcPct val="20000"/>
        </a:spcBef>
        <a:spcAft>
          <a:spcPct val="0"/>
        </a:spcAft>
        <a:buClr>
          <a:srgbClr val="FAFD00"/>
        </a:buClr>
        <a:buSzPct val="125000"/>
        <a:buFont typeface="Wingdings" charset="0"/>
        <a:buChar char="§"/>
        <a:defRPr sz="2000" b="1">
          <a:solidFill>
            <a:schemeClr val="bg1"/>
          </a:solidFill>
          <a:latin typeface="+mn-lt"/>
          <a:ea typeface="ＭＳ Ｐゴシック" pitchFamily="-110" charset="-128"/>
        </a:defRPr>
      </a:lvl3pPr>
      <a:lvl4pPr marL="16002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4pPr>
      <a:lvl5pPr marL="20574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5pPr>
      <a:lvl6pPr marL="25146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6pPr>
      <a:lvl7pPr marL="29718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7pPr>
      <a:lvl8pPr marL="34290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8pPr>
      <a:lvl9pPr marL="38862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png"/><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1.png"/><Relationship Id="rId1" Type="http://schemas.openxmlformats.org/officeDocument/2006/relationships/themeOverride" Target="../theme/themeOverride2.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jp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1.png"/><Relationship Id="rId1" Type="http://schemas.openxmlformats.org/officeDocument/2006/relationships/themeOverride" Target="../theme/themeOverride3.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1.png"/><Relationship Id="rId5" Type="http://schemas.openxmlformats.org/officeDocument/2006/relationships/image" Target="../media/image8.emf"/><Relationship Id="rId1" Type="http://schemas.openxmlformats.org/officeDocument/2006/relationships/themeOverride" Target="../theme/themeOverride4.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9.jpeg"/><Relationship Id="rId5" Type="http://schemas.microsoft.com/office/2007/relationships/hdphoto" Target="../media/hdphoto1.wdp"/><Relationship Id="rId6" Type="http://schemas.openxmlformats.org/officeDocument/2006/relationships/image" Target="../media/image1.png"/><Relationship Id="rId1" Type="http://schemas.openxmlformats.org/officeDocument/2006/relationships/themeOverride" Target="../theme/themeOverride5.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1.png"/><Relationship Id="rId5" Type="http://schemas.openxmlformats.org/officeDocument/2006/relationships/image" Target="../media/image10.jpeg"/><Relationship Id="rId6" Type="http://schemas.microsoft.com/office/2007/relationships/hdphoto" Target="../media/hdphoto2.wdp"/><Relationship Id="rId7" Type="http://schemas.openxmlformats.org/officeDocument/2006/relationships/image" Target="../media/image11.jpeg"/><Relationship Id="rId8" Type="http://schemas.microsoft.com/office/2007/relationships/hdphoto" Target="../media/hdphoto3.wdp"/><Relationship Id="rId1" Type="http://schemas.openxmlformats.org/officeDocument/2006/relationships/themeOverride" Target="../theme/themeOverride6.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1.png"/><Relationship Id="rId5" Type="http://schemas.openxmlformats.org/officeDocument/2006/relationships/image" Target="../media/image12.jpeg"/><Relationship Id="rId1" Type="http://schemas.openxmlformats.org/officeDocument/2006/relationships/themeOverride" Target="../theme/themeOverride7.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1.png"/><Relationship Id="rId5" Type="http://schemas.openxmlformats.org/officeDocument/2006/relationships/image" Target="../media/image14.emf"/><Relationship Id="rId1" Type="http://schemas.openxmlformats.org/officeDocument/2006/relationships/themeOverride" Target="../theme/themeOverride8.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5" descr="ident_4_onscreen_png"/>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auto">
          <a:xfrm>
            <a:off x="469900" y="533400"/>
            <a:ext cx="20574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p:cNvSpPr>
            <a:spLocks noGrp="1" noChangeArrowheads="1"/>
          </p:cNvSpPr>
          <p:nvPr>
            <p:ph type="subTitle" idx="1"/>
          </p:nvPr>
        </p:nvSpPr>
        <p:spPr>
          <a:xfrm>
            <a:off x="457200" y="4267200"/>
            <a:ext cx="8077200" cy="1714828"/>
          </a:xfrm>
          <a:noFill/>
        </p:spPr>
        <p:txBody>
          <a:bodyPr lIns="90488" rIns="90488"/>
          <a:lstStyle/>
          <a:p>
            <a:pPr>
              <a:buFont typeface="Wingdings" charset="0"/>
              <a:buNone/>
            </a:pPr>
            <a:r>
              <a:rPr lang="en-US" sz="2400" dirty="0">
                <a:latin typeface="Arial" charset="0"/>
                <a:ea typeface="ＭＳ Ｐゴシック" charset="0"/>
                <a:cs typeface="ＭＳ Ｐゴシック" charset="0"/>
              </a:rPr>
              <a:t>Laszlo </a:t>
            </a:r>
            <a:r>
              <a:rPr lang="en-US" sz="2400" dirty="0" smtClean="0">
                <a:latin typeface="Arial" charset="0"/>
                <a:ea typeface="ＭＳ Ｐゴシック" charset="0"/>
                <a:cs typeface="ＭＳ Ｐゴシック" charset="0"/>
              </a:rPr>
              <a:t>Keszthelyi, Colin Dundas, Windy Jaeger, Alfred McEwen</a:t>
            </a:r>
            <a:endParaRPr lang="en-US" sz="2400" dirty="0">
              <a:latin typeface="Arial" charset="0"/>
              <a:ea typeface="ＭＳ Ｐゴシック" charset="0"/>
              <a:cs typeface="ＭＳ Ｐゴシック" charset="0"/>
            </a:endParaRPr>
          </a:p>
          <a:p>
            <a:pPr>
              <a:buFont typeface="Wingdings" charset="0"/>
              <a:buNone/>
            </a:pPr>
            <a:r>
              <a:rPr lang="en-US" sz="2400" b="0" i="1" dirty="0" smtClean="0">
                <a:latin typeface="Arial" charset="0"/>
                <a:ea typeface="ＭＳ Ｐゴシック" charset="0"/>
                <a:cs typeface="ＭＳ Ｐゴシック" charset="0"/>
              </a:rPr>
              <a:t>USGS Astrogeology Science Center</a:t>
            </a:r>
          </a:p>
          <a:p>
            <a:pPr>
              <a:buFont typeface="Wingdings" charset="0"/>
              <a:buNone/>
            </a:pPr>
            <a:r>
              <a:rPr lang="en-US" sz="2400" b="0" i="1" dirty="0" smtClean="0">
                <a:latin typeface="Arial" charset="0"/>
                <a:ea typeface="ＭＳ Ｐゴシック" charset="0"/>
                <a:cs typeface="ＭＳ Ｐゴシック" charset="0"/>
              </a:rPr>
              <a:t>University of Arizona, Lunar and Planetary Laboratory</a:t>
            </a:r>
            <a:endParaRPr lang="en-US" sz="2400" b="0" i="1" dirty="0">
              <a:latin typeface="Arial" charset="0"/>
              <a:ea typeface="ＭＳ Ｐゴシック" charset="0"/>
              <a:cs typeface="ＭＳ Ｐゴシック" charset="0"/>
            </a:endParaRPr>
          </a:p>
        </p:txBody>
      </p:sp>
      <p:pic>
        <p:nvPicPr>
          <p:cNvPr id="15365" name="Picture 9" descr="Image of large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69900" y="533400"/>
            <a:ext cx="20574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14"/>
          <p:cNvSpPr>
            <a:spLocks noGrp="1" noChangeArrowheads="1"/>
          </p:cNvSpPr>
          <p:nvPr>
            <p:ph type="ctrTitle"/>
          </p:nvPr>
        </p:nvSpPr>
        <p:spPr>
          <a:xfrm>
            <a:off x="457200" y="2165750"/>
            <a:ext cx="8001000" cy="1381917"/>
          </a:xfrm>
        </p:spPr>
        <p:txBody>
          <a:bodyPr/>
          <a:lstStyle/>
          <a:p>
            <a:r>
              <a:rPr lang="en-US" dirty="0" smtClean="0">
                <a:solidFill>
                  <a:srgbClr val="FFFF99"/>
                </a:solidFill>
                <a:latin typeface="Arial" charset="0"/>
                <a:ea typeface="ＭＳ Ｐゴシック" charset="0"/>
                <a:cs typeface="ＭＳ Ｐゴシック" charset="0"/>
              </a:rPr>
              <a:t>Catastrophic Floods of Basalt: Lessons from Mars</a:t>
            </a:r>
            <a:endParaRPr lang="en-US" dirty="0">
              <a:solidFill>
                <a:srgbClr val="FFFF99"/>
              </a:solidFill>
              <a:latin typeface="Arial" charset="0"/>
              <a:ea typeface="ＭＳ Ｐゴシック" charset="0"/>
              <a:cs typeface="ＭＳ Ｐゴシック" charset="0"/>
            </a:endParaRPr>
          </a:p>
        </p:txBody>
      </p:sp>
    </p:spTree>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Key Points</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3955442"/>
          </a:xfrm>
          <a:noFill/>
        </p:spPr>
        <p:txBody>
          <a:bodyPr lIns="90488" rIns="90488"/>
          <a:lstStyle/>
          <a:p>
            <a:r>
              <a:rPr lang="en-US" dirty="0" smtClean="0">
                <a:latin typeface="Arial" charset="0"/>
                <a:ea typeface="ＭＳ Ｐゴシック" charset="0"/>
                <a:cs typeface="ＭＳ Ｐゴシック" charset="0"/>
              </a:rPr>
              <a:t>Individual flood </a:t>
            </a:r>
            <a:r>
              <a:rPr lang="en-US" dirty="0" smtClean="0">
                <a:latin typeface="Arial" charset="0"/>
                <a:ea typeface="ＭＳ Ｐゴシック" charset="0"/>
                <a:cs typeface="ＭＳ Ｐゴシック" charset="0"/>
              </a:rPr>
              <a:t>basalt </a:t>
            </a:r>
            <a:r>
              <a:rPr lang="en-US" dirty="0" smtClean="0">
                <a:latin typeface="Arial" charset="0"/>
                <a:ea typeface="ＭＳ Ｐゴシック" charset="0"/>
                <a:cs typeface="ＭＳ Ｐゴシック" charset="0"/>
              </a:rPr>
              <a:t>eruptions on </a:t>
            </a:r>
            <a:r>
              <a:rPr lang="en-US" dirty="0" smtClean="0">
                <a:latin typeface="Arial" charset="0"/>
                <a:ea typeface="ＭＳ Ｐゴシック" charset="0"/>
                <a:cs typeface="ＭＳ Ｐゴシック" charset="0"/>
              </a:rPr>
              <a:t>Earth </a:t>
            </a:r>
            <a:r>
              <a:rPr lang="en-US" dirty="0" smtClean="0">
                <a:latin typeface="Arial" charset="0"/>
                <a:ea typeface="ＭＳ Ｐゴシック" charset="0"/>
                <a:cs typeface="ＭＳ Ｐゴシック" charset="0"/>
              </a:rPr>
              <a:t>can</a:t>
            </a:r>
            <a:r>
              <a:rPr lang="en-US" dirty="0" smtClean="0">
                <a:latin typeface="Arial" charset="0"/>
                <a:ea typeface="ＭＳ Ｐゴシック" charset="0"/>
                <a:cs typeface="ＭＳ Ｐゴシック" charset="0"/>
              </a:rPr>
              <a:t>not be vigorous </a:t>
            </a:r>
            <a:r>
              <a:rPr lang="en-US" dirty="0" smtClean="0">
                <a:latin typeface="Arial" charset="0"/>
                <a:ea typeface="ＭＳ Ｐゴシック" charset="0"/>
                <a:cs typeface="ＭＳ Ｐゴシック" charset="0"/>
              </a:rPr>
              <a:t>enough to </a:t>
            </a:r>
            <a:r>
              <a:rPr lang="en-US" dirty="0" smtClean="0">
                <a:latin typeface="Arial" charset="0"/>
                <a:ea typeface="ＭＳ Ｐゴシック" charset="0"/>
                <a:cs typeface="ＭＳ Ｐゴシック" charset="0"/>
              </a:rPr>
              <a:t>cause </a:t>
            </a:r>
            <a:r>
              <a:rPr lang="en-US" dirty="0" smtClean="0">
                <a:latin typeface="Arial" charset="0"/>
                <a:ea typeface="ＭＳ Ｐゴシック" charset="0"/>
                <a:cs typeface="ＭＳ Ｐゴシック" charset="0"/>
              </a:rPr>
              <a:t>mass </a:t>
            </a:r>
            <a:r>
              <a:rPr lang="en-US" dirty="0" smtClean="0">
                <a:latin typeface="Arial" charset="0"/>
                <a:ea typeface="ＭＳ Ｐゴシック" charset="0"/>
                <a:cs typeface="ＭＳ Ｐゴシック" charset="0"/>
              </a:rPr>
              <a:t>extinctions.</a:t>
            </a:r>
            <a:endParaRPr lang="en-US" dirty="0" smtClean="0">
              <a:latin typeface="Arial" charset="0"/>
              <a:ea typeface="ＭＳ Ｐゴシック" charset="0"/>
              <a:cs typeface="ＭＳ Ｐゴシック" charset="0"/>
            </a:endParaRPr>
          </a:p>
          <a:p>
            <a:pPr lvl="1"/>
            <a:r>
              <a:rPr lang="en-US" i="1" dirty="0" smtClean="0">
                <a:latin typeface="Arial" charset="0"/>
                <a:ea typeface="ＭＳ Ｐゴシック" charset="0"/>
                <a:cs typeface="ＭＳ Ｐゴシック" charset="0"/>
              </a:rPr>
              <a:t>We need to seek the unusually catastrophic event within the formation of the flood basalt province</a:t>
            </a:r>
            <a:endParaRPr lang="en-US" i="1"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Catastrophic floods of basalt on Mars are vigorous enough.</a:t>
            </a:r>
          </a:p>
          <a:p>
            <a:pPr lvl="1"/>
            <a:r>
              <a:rPr lang="en-US" i="1" dirty="0" smtClean="0">
                <a:latin typeface="Arial" charset="0"/>
                <a:ea typeface="ＭＳ Ｐゴシック" charset="0"/>
                <a:cs typeface="ＭＳ Ｐゴシック" charset="0"/>
              </a:rPr>
              <a:t>What are the diagnostic criteria to search for a “catastrophic” flood lava on Earth?</a:t>
            </a:r>
            <a:endParaRPr lang="en-US" i="1"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Line 3"/>
          <p:cNvSpPr>
            <a:spLocks noChangeShapeType="1"/>
          </p:cNvSpPr>
          <p:nvPr/>
        </p:nvSpPr>
        <p:spPr bwMode="auto">
          <a:xfrm flipH="1">
            <a:off x="6086475" y="1562100"/>
            <a:ext cx="534988"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6" name="Text Box 4"/>
          <p:cNvSpPr txBox="1">
            <a:spLocks noChangeArrowheads="1"/>
          </p:cNvSpPr>
          <p:nvPr/>
        </p:nvSpPr>
        <p:spPr bwMode="auto">
          <a:xfrm>
            <a:off x="6467475" y="1270000"/>
            <a:ext cx="72548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HiRISE</a:t>
            </a:r>
          </a:p>
        </p:txBody>
      </p:sp>
      <p:sp>
        <p:nvSpPr>
          <p:cNvPr id="23557" name="Line 5"/>
          <p:cNvSpPr>
            <a:spLocks noChangeShapeType="1"/>
          </p:cNvSpPr>
          <p:nvPr/>
        </p:nvSpPr>
        <p:spPr bwMode="auto">
          <a:xfrm flipH="1">
            <a:off x="6164263" y="2324100"/>
            <a:ext cx="684212"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8" name="Text Box 6"/>
          <p:cNvSpPr txBox="1">
            <a:spLocks noChangeArrowheads="1"/>
          </p:cNvSpPr>
          <p:nvPr/>
        </p:nvSpPr>
        <p:spPr bwMode="auto">
          <a:xfrm>
            <a:off x="6800850" y="2157413"/>
            <a:ext cx="5143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CTX</a:t>
            </a:r>
          </a:p>
        </p:txBody>
      </p:sp>
      <p:sp>
        <p:nvSpPr>
          <p:cNvPr id="23559" name="Line 7"/>
          <p:cNvSpPr>
            <a:spLocks noChangeShapeType="1"/>
          </p:cNvSpPr>
          <p:nvPr/>
        </p:nvSpPr>
        <p:spPr bwMode="auto">
          <a:xfrm flipH="1">
            <a:off x="6164263" y="3392488"/>
            <a:ext cx="457200" cy="2270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0" name="Text Box 8"/>
          <p:cNvSpPr txBox="1">
            <a:spLocks noChangeArrowheads="1"/>
          </p:cNvSpPr>
          <p:nvPr/>
        </p:nvSpPr>
        <p:spPr bwMode="auto">
          <a:xfrm>
            <a:off x="6621463" y="3175000"/>
            <a:ext cx="5508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MCS</a:t>
            </a:r>
          </a:p>
        </p:txBody>
      </p:sp>
      <p:sp>
        <p:nvSpPr>
          <p:cNvPr id="23561" name="Line 9"/>
          <p:cNvSpPr>
            <a:spLocks noChangeShapeType="1"/>
          </p:cNvSpPr>
          <p:nvPr/>
        </p:nvSpPr>
        <p:spPr bwMode="auto">
          <a:xfrm flipH="1">
            <a:off x="6011863" y="4916488"/>
            <a:ext cx="533400" cy="531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2" name="Text Box 10"/>
          <p:cNvSpPr txBox="1">
            <a:spLocks noChangeArrowheads="1"/>
          </p:cNvSpPr>
          <p:nvPr/>
        </p:nvSpPr>
        <p:spPr bwMode="auto">
          <a:xfrm>
            <a:off x="6529388" y="4710113"/>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CRISM</a:t>
            </a:r>
          </a:p>
        </p:txBody>
      </p:sp>
      <p:sp>
        <p:nvSpPr>
          <p:cNvPr id="23563" name="Line 11"/>
          <p:cNvSpPr>
            <a:spLocks noChangeShapeType="1"/>
          </p:cNvSpPr>
          <p:nvPr/>
        </p:nvSpPr>
        <p:spPr bwMode="auto">
          <a:xfrm>
            <a:off x="2328863" y="2438400"/>
            <a:ext cx="2387600" cy="800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4" name="Text Box 12"/>
          <p:cNvSpPr txBox="1">
            <a:spLocks noChangeArrowheads="1"/>
          </p:cNvSpPr>
          <p:nvPr/>
        </p:nvSpPr>
        <p:spPr bwMode="auto">
          <a:xfrm>
            <a:off x="1871663" y="2224088"/>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MARCI</a:t>
            </a:r>
          </a:p>
        </p:txBody>
      </p:sp>
      <p:sp>
        <p:nvSpPr>
          <p:cNvPr id="23569" name="Rectangle 17"/>
          <p:cNvSpPr>
            <a:spLocks noGrp="1" noChangeArrowheads="1"/>
          </p:cNvSpPr>
          <p:nvPr>
            <p:ph type="title"/>
          </p:nvPr>
        </p:nvSpPr>
        <p:spPr>
          <a:xfrm>
            <a:off x="685800" y="413558"/>
            <a:ext cx="7772400" cy="620683"/>
          </a:xfrm>
        </p:spPr>
        <p:txBody>
          <a:bodyPr/>
          <a:lstStyle/>
          <a:p>
            <a:r>
              <a:rPr lang="en-US" dirty="0" smtClean="0">
                <a:solidFill>
                  <a:srgbClr val="FFFF99"/>
                </a:solidFill>
              </a:rPr>
              <a:t>Surely more than a coincidence?</a:t>
            </a:r>
            <a:endParaRPr lang="en-US" dirty="0"/>
          </a:p>
        </p:txBody>
      </p:sp>
      <p:pic>
        <p:nvPicPr>
          <p:cNvPr id="23570" name="Picture 18" descr="Image of small USGS Identifier"/>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Screen Shot 2014-10-09 at 21.41.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6809" y="1524000"/>
            <a:ext cx="5766991" cy="4059624"/>
          </a:xfrm>
          <a:prstGeom prst="rect">
            <a:avLst/>
          </a:prstGeom>
        </p:spPr>
      </p:pic>
      <p:sp>
        <p:nvSpPr>
          <p:cNvPr id="2" name="Rectangle 1"/>
          <p:cNvSpPr/>
          <p:nvPr/>
        </p:nvSpPr>
        <p:spPr>
          <a:xfrm>
            <a:off x="4572000" y="6096000"/>
            <a:ext cx="3962400" cy="461665"/>
          </a:xfrm>
          <a:prstGeom prst="rect">
            <a:avLst/>
          </a:prstGeom>
        </p:spPr>
        <p:txBody>
          <a:bodyPr wrap="square">
            <a:spAutoFit/>
          </a:bodyPr>
          <a:lstStyle/>
          <a:p>
            <a:r>
              <a:rPr lang="en-US" sz="2400" dirty="0" err="1" smtClean="0">
                <a:solidFill>
                  <a:srgbClr val="FFFFFF"/>
                </a:solidFill>
                <a:latin typeface="Times New Roman"/>
              </a:rPr>
              <a:t>Rampino</a:t>
            </a:r>
            <a:r>
              <a:rPr lang="en-US" sz="2400" dirty="0" smtClean="0">
                <a:solidFill>
                  <a:srgbClr val="FFFFFF"/>
                </a:solidFill>
                <a:latin typeface="Times New Roman"/>
              </a:rPr>
              <a:t> and </a:t>
            </a:r>
            <a:r>
              <a:rPr lang="en-US" sz="2400" dirty="0" err="1">
                <a:solidFill>
                  <a:srgbClr val="FFFFFF"/>
                </a:solidFill>
                <a:latin typeface="Times New Roman"/>
              </a:rPr>
              <a:t>Stothers</a:t>
            </a:r>
            <a:r>
              <a:rPr lang="en-US" sz="2400" dirty="0">
                <a:solidFill>
                  <a:srgbClr val="FFFFFF"/>
                </a:solidFill>
                <a:latin typeface="Times New Roman"/>
              </a:rPr>
              <a:t> (1988)</a:t>
            </a:r>
            <a:endParaRPr lang="en-US" sz="2400" dirty="0">
              <a:solidFill>
                <a:srgbClr val="FFFFFF"/>
              </a:solidFill>
            </a:endParaRPr>
          </a:p>
        </p:txBody>
      </p:sp>
    </p:spTree>
    <p:extLst>
      <p:ext uri="{BB962C8B-B14F-4D97-AF65-F5344CB8AC3E}">
        <p14:creationId xmlns:p14="http://schemas.microsoft.com/office/powerpoint/2010/main" val="3206430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Line 3"/>
          <p:cNvSpPr>
            <a:spLocks noChangeShapeType="1"/>
          </p:cNvSpPr>
          <p:nvPr/>
        </p:nvSpPr>
        <p:spPr bwMode="auto">
          <a:xfrm flipH="1">
            <a:off x="6086475" y="1562100"/>
            <a:ext cx="534988"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6" name="Text Box 4"/>
          <p:cNvSpPr txBox="1">
            <a:spLocks noChangeArrowheads="1"/>
          </p:cNvSpPr>
          <p:nvPr/>
        </p:nvSpPr>
        <p:spPr bwMode="auto">
          <a:xfrm>
            <a:off x="6467475" y="1270000"/>
            <a:ext cx="72548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HiRISE</a:t>
            </a:r>
          </a:p>
        </p:txBody>
      </p:sp>
      <p:sp>
        <p:nvSpPr>
          <p:cNvPr id="23557" name="Line 5"/>
          <p:cNvSpPr>
            <a:spLocks noChangeShapeType="1"/>
          </p:cNvSpPr>
          <p:nvPr/>
        </p:nvSpPr>
        <p:spPr bwMode="auto">
          <a:xfrm flipH="1">
            <a:off x="6164263" y="2324100"/>
            <a:ext cx="684212"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8" name="Text Box 6"/>
          <p:cNvSpPr txBox="1">
            <a:spLocks noChangeArrowheads="1"/>
          </p:cNvSpPr>
          <p:nvPr/>
        </p:nvSpPr>
        <p:spPr bwMode="auto">
          <a:xfrm>
            <a:off x="6800850" y="2157413"/>
            <a:ext cx="5143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CTX</a:t>
            </a:r>
          </a:p>
        </p:txBody>
      </p:sp>
      <p:sp>
        <p:nvSpPr>
          <p:cNvPr id="23559" name="Line 7"/>
          <p:cNvSpPr>
            <a:spLocks noChangeShapeType="1"/>
          </p:cNvSpPr>
          <p:nvPr/>
        </p:nvSpPr>
        <p:spPr bwMode="auto">
          <a:xfrm flipH="1">
            <a:off x="6164263" y="3392488"/>
            <a:ext cx="457200" cy="2270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0" name="Text Box 8"/>
          <p:cNvSpPr txBox="1">
            <a:spLocks noChangeArrowheads="1"/>
          </p:cNvSpPr>
          <p:nvPr/>
        </p:nvSpPr>
        <p:spPr bwMode="auto">
          <a:xfrm>
            <a:off x="6621463" y="3175000"/>
            <a:ext cx="5508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MCS</a:t>
            </a:r>
          </a:p>
        </p:txBody>
      </p:sp>
      <p:sp>
        <p:nvSpPr>
          <p:cNvPr id="23561" name="Line 9"/>
          <p:cNvSpPr>
            <a:spLocks noChangeShapeType="1"/>
          </p:cNvSpPr>
          <p:nvPr/>
        </p:nvSpPr>
        <p:spPr bwMode="auto">
          <a:xfrm flipH="1">
            <a:off x="6011863" y="4916488"/>
            <a:ext cx="533400" cy="531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2" name="Text Box 10"/>
          <p:cNvSpPr txBox="1">
            <a:spLocks noChangeArrowheads="1"/>
          </p:cNvSpPr>
          <p:nvPr/>
        </p:nvSpPr>
        <p:spPr bwMode="auto">
          <a:xfrm>
            <a:off x="6529388" y="4710113"/>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CRISM</a:t>
            </a:r>
          </a:p>
        </p:txBody>
      </p:sp>
      <p:sp>
        <p:nvSpPr>
          <p:cNvPr id="23563" name="Line 11"/>
          <p:cNvSpPr>
            <a:spLocks noChangeShapeType="1"/>
          </p:cNvSpPr>
          <p:nvPr/>
        </p:nvSpPr>
        <p:spPr bwMode="auto">
          <a:xfrm>
            <a:off x="2328863" y="2438400"/>
            <a:ext cx="2387600" cy="800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4" name="Text Box 12"/>
          <p:cNvSpPr txBox="1">
            <a:spLocks noChangeArrowheads="1"/>
          </p:cNvSpPr>
          <p:nvPr/>
        </p:nvSpPr>
        <p:spPr bwMode="auto">
          <a:xfrm>
            <a:off x="1871663" y="2224088"/>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MARCI</a:t>
            </a:r>
          </a:p>
        </p:txBody>
      </p:sp>
      <p:sp>
        <p:nvSpPr>
          <p:cNvPr id="23569" name="Rectangle 17"/>
          <p:cNvSpPr>
            <a:spLocks noGrp="1" noChangeArrowheads="1"/>
          </p:cNvSpPr>
          <p:nvPr>
            <p:ph type="title"/>
          </p:nvPr>
        </p:nvSpPr>
        <p:spPr>
          <a:xfrm>
            <a:off x="685800" y="150409"/>
            <a:ext cx="7772400" cy="1146981"/>
          </a:xfrm>
        </p:spPr>
        <p:txBody>
          <a:bodyPr/>
          <a:lstStyle/>
          <a:p>
            <a:r>
              <a:rPr lang="en-US" dirty="0" smtClean="0">
                <a:solidFill>
                  <a:srgbClr val="FFFF99"/>
                </a:solidFill>
              </a:rPr>
              <a:t>But expect only regional effects from flood basalt eruptions</a:t>
            </a:r>
            <a:endParaRPr lang="en-US" dirty="0"/>
          </a:p>
        </p:txBody>
      </p:sp>
      <p:pic>
        <p:nvPicPr>
          <p:cNvPr id="23570" name="Picture 18" descr="Image of small USGS Identifier"/>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72000" y="6172200"/>
            <a:ext cx="3962400" cy="461665"/>
          </a:xfrm>
          <a:prstGeom prst="rect">
            <a:avLst/>
          </a:prstGeom>
        </p:spPr>
        <p:txBody>
          <a:bodyPr wrap="square">
            <a:spAutoFit/>
          </a:bodyPr>
          <a:lstStyle/>
          <a:p>
            <a:r>
              <a:rPr lang="en-US" sz="2400" dirty="0" err="1" smtClean="0">
                <a:solidFill>
                  <a:srgbClr val="FFFFFF"/>
                </a:solidFill>
                <a:latin typeface="Times New Roman"/>
              </a:rPr>
              <a:t>Thordarson</a:t>
            </a:r>
            <a:r>
              <a:rPr lang="en-US" sz="2400" dirty="0">
                <a:solidFill>
                  <a:srgbClr val="FFFFFF"/>
                </a:solidFill>
                <a:latin typeface="Times New Roman"/>
              </a:rPr>
              <a:t> </a:t>
            </a:r>
            <a:r>
              <a:rPr lang="en-US" sz="2400" dirty="0" smtClean="0">
                <a:solidFill>
                  <a:srgbClr val="FFFFFF"/>
                </a:solidFill>
                <a:latin typeface="Times New Roman"/>
              </a:rPr>
              <a:t>et al. (</a:t>
            </a:r>
            <a:r>
              <a:rPr lang="en-US" sz="2400" dirty="0">
                <a:solidFill>
                  <a:srgbClr val="FFFFFF"/>
                </a:solidFill>
                <a:latin typeface="Times New Roman"/>
              </a:rPr>
              <a:t>2009) </a:t>
            </a:r>
            <a:endParaRPr lang="en-US" sz="2400" dirty="0">
              <a:solidFill>
                <a:srgbClr val="FFFFFF"/>
              </a:solidFill>
            </a:endParaRPr>
          </a:p>
        </p:txBody>
      </p:sp>
      <p:pic>
        <p:nvPicPr>
          <p:cNvPr id="16" name="Picture 15" descr="MEER Fig 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1434995"/>
            <a:ext cx="6477000" cy="4499407"/>
          </a:xfrm>
          <a:prstGeom prst="rect">
            <a:avLst/>
          </a:prstGeom>
        </p:spPr>
      </p:pic>
    </p:spTree>
    <p:extLst>
      <p:ext uri="{BB962C8B-B14F-4D97-AF65-F5344CB8AC3E}">
        <p14:creationId xmlns:p14="http://schemas.microsoft.com/office/powerpoint/2010/main" val="108083786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Line 3"/>
          <p:cNvSpPr>
            <a:spLocks noChangeShapeType="1"/>
          </p:cNvSpPr>
          <p:nvPr/>
        </p:nvSpPr>
        <p:spPr bwMode="auto">
          <a:xfrm flipH="1">
            <a:off x="6086475" y="1562100"/>
            <a:ext cx="534988"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6" name="Text Box 4"/>
          <p:cNvSpPr txBox="1">
            <a:spLocks noChangeArrowheads="1"/>
          </p:cNvSpPr>
          <p:nvPr/>
        </p:nvSpPr>
        <p:spPr bwMode="auto">
          <a:xfrm>
            <a:off x="6467475" y="1270000"/>
            <a:ext cx="72548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HiRISE</a:t>
            </a:r>
          </a:p>
        </p:txBody>
      </p:sp>
      <p:sp>
        <p:nvSpPr>
          <p:cNvPr id="23557" name="Line 5"/>
          <p:cNvSpPr>
            <a:spLocks noChangeShapeType="1"/>
          </p:cNvSpPr>
          <p:nvPr/>
        </p:nvSpPr>
        <p:spPr bwMode="auto">
          <a:xfrm flipH="1">
            <a:off x="6164263" y="2324100"/>
            <a:ext cx="684212"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8" name="Text Box 6"/>
          <p:cNvSpPr txBox="1">
            <a:spLocks noChangeArrowheads="1"/>
          </p:cNvSpPr>
          <p:nvPr/>
        </p:nvSpPr>
        <p:spPr bwMode="auto">
          <a:xfrm>
            <a:off x="6800850" y="2157413"/>
            <a:ext cx="5143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CTX</a:t>
            </a:r>
          </a:p>
        </p:txBody>
      </p:sp>
      <p:sp>
        <p:nvSpPr>
          <p:cNvPr id="23559" name="Line 7"/>
          <p:cNvSpPr>
            <a:spLocks noChangeShapeType="1"/>
          </p:cNvSpPr>
          <p:nvPr/>
        </p:nvSpPr>
        <p:spPr bwMode="auto">
          <a:xfrm flipH="1">
            <a:off x="6164263" y="3392488"/>
            <a:ext cx="457200" cy="2270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0" name="Text Box 8"/>
          <p:cNvSpPr txBox="1">
            <a:spLocks noChangeArrowheads="1"/>
          </p:cNvSpPr>
          <p:nvPr/>
        </p:nvSpPr>
        <p:spPr bwMode="auto">
          <a:xfrm>
            <a:off x="6621463" y="3175000"/>
            <a:ext cx="5508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MCS</a:t>
            </a:r>
          </a:p>
        </p:txBody>
      </p:sp>
      <p:sp>
        <p:nvSpPr>
          <p:cNvPr id="23561" name="Line 9"/>
          <p:cNvSpPr>
            <a:spLocks noChangeShapeType="1"/>
          </p:cNvSpPr>
          <p:nvPr/>
        </p:nvSpPr>
        <p:spPr bwMode="auto">
          <a:xfrm flipH="1">
            <a:off x="6011863" y="4916488"/>
            <a:ext cx="533400" cy="531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2" name="Text Box 10"/>
          <p:cNvSpPr txBox="1">
            <a:spLocks noChangeArrowheads="1"/>
          </p:cNvSpPr>
          <p:nvPr/>
        </p:nvSpPr>
        <p:spPr bwMode="auto">
          <a:xfrm>
            <a:off x="6529388" y="4710113"/>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CRISM</a:t>
            </a:r>
          </a:p>
        </p:txBody>
      </p:sp>
      <p:sp>
        <p:nvSpPr>
          <p:cNvPr id="23563" name="Line 11"/>
          <p:cNvSpPr>
            <a:spLocks noChangeShapeType="1"/>
          </p:cNvSpPr>
          <p:nvPr/>
        </p:nvSpPr>
        <p:spPr bwMode="auto">
          <a:xfrm>
            <a:off x="2328863" y="2438400"/>
            <a:ext cx="2387600" cy="800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4" name="Text Box 12"/>
          <p:cNvSpPr txBox="1">
            <a:spLocks noChangeArrowheads="1"/>
          </p:cNvSpPr>
          <p:nvPr/>
        </p:nvSpPr>
        <p:spPr bwMode="auto">
          <a:xfrm>
            <a:off x="1871663" y="2224088"/>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MARCI</a:t>
            </a:r>
          </a:p>
        </p:txBody>
      </p:sp>
      <p:sp>
        <p:nvSpPr>
          <p:cNvPr id="23569" name="Rectangle 17"/>
          <p:cNvSpPr>
            <a:spLocks noGrp="1" noChangeArrowheads="1"/>
          </p:cNvSpPr>
          <p:nvPr>
            <p:ph type="title"/>
          </p:nvPr>
        </p:nvSpPr>
        <p:spPr>
          <a:xfrm>
            <a:off x="685800" y="413558"/>
            <a:ext cx="7772400" cy="620683"/>
          </a:xfrm>
        </p:spPr>
        <p:txBody>
          <a:bodyPr/>
          <a:lstStyle/>
          <a:p>
            <a:r>
              <a:rPr lang="en-US" dirty="0" smtClean="0">
                <a:solidFill>
                  <a:srgbClr val="FFFF99"/>
                </a:solidFill>
              </a:rPr>
              <a:t>Missing link in the “kill chain”</a:t>
            </a:r>
            <a:endParaRPr lang="en-US" dirty="0"/>
          </a:p>
        </p:txBody>
      </p:sp>
      <p:pic>
        <p:nvPicPr>
          <p:cNvPr id="23570" name="Picture 18" descr="Image of small USGS Identifier"/>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txBox="1">
            <a:spLocks noChangeArrowheads="1"/>
          </p:cNvSpPr>
          <p:nvPr/>
        </p:nvSpPr>
        <p:spPr>
          <a:xfrm>
            <a:off x="457200" y="1690688"/>
            <a:ext cx="8153400" cy="4176712"/>
          </a:xfrm>
          <a:prstGeom prst="rect">
            <a:avLst/>
          </a:prstGeom>
          <a:noFill/>
        </p:spPr>
        <p:txBody>
          <a:bodyPr lIns="90488" rIns="90488"/>
          <a:lstStyle>
            <a:lvl1pPr marL="342900" indent="-342900" algn="l" rtl="0" eaLnBrk="0" fontAlgn="base" hangingPunct="0">
              <a:spcBef>
                <a:spcPct val="20000"/>
              </a:spcBef>
              <a:spcAft>
                <a:spcPct val="0"/>
              </a:spcAft>
              <a:buClr>
                <a:srgbClr val="FAFD00"/>
              </a:buClr>
              <a:buSzPct val="125000"/>
              <a:buFont typeface="Wingdings" charset="0"/>
              <a:buChar char="§"/>
              <a:defRPr sz="2800" b="1">
                <a:solidFill>
                  <a:schemeClr val="bg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FD00"/>
              </a:buClr>
              <a:buSzPct val="125000"/>
              <a:buFont typeface="Wingdings" charset="0"/>
              <a:buChar char="§"/>
              <a:defRPr sz="2400" b="1">
                <a:solidFill>
                  <a:schemeClr val="bg1"/>
                </a:solidFill>
                <a:latin typeface="+mn-lt"/>
                <a:ea typeface="ＭＳ Ｐゴシック" pitchFamily="-110" charset="-128"/>
              </a:defRPr>
            </a:lvl2pPr>
            <a:lvl3pPr marL="1143000" indent="-228600" algn="l" rtl="0" eaLnBrk="0" fontAlgn="base" hangingPunct="0">
              <a:spcBef>
                <a:spcPct val="20000"/>
              </a:spcBef>
              <a:spcAft>
                <a:spcPct val="0"/>
              </a:spcAft>
              <a:buClr>
                <a:srgbClr val="FAFD00"/>
              </a:buClr>
              <a:buSzPct val="125000"/>
              <a:buFont typeface="Wingdings" charset="0"/>
              <a:buChar char="§"/>
              <a:defRPr sz="2000" b="1">
                <a:solidFill>
                  <a:schemeClr val="bg1"/>
                </a:solidFill>
                <a:latin typeface="+mn-lt"/>
                <a:ea typeface="ＭＳ Ｐゴシック" pitchFamily="-110" charset="-128"/>
              </a:defRPr>
            </a:lvl3pPr>
            <a:lvl4pPr marL="16002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4pPr>
            <a:lvl5pPr marL="20574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5pPr>
            <a:lvl6pPr marL="25146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6pPr>
            <a:lvl7pPr marL="29718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7pPr>
            <a:lvl8pPr marL="34290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8pPr>
            <a:lvl9pPr marL="38862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9pPr>
          </a:lstStyle>
          <a:p>
            <a:r>
              <a:rPr lang="en-US" dirty="0" smtClean="0">
                <a:latin typeface="Arial" charset="0"/>
                <a:ea typeface="ＭＳ Ｐゴシック" charset="0"/>
                <a:cs typeface="ＭＳ Ｐゴシック" charset="0"/>
              </a:rPr>
              <a:t>Individual f</a:t>
            </a:r>
            <a:r>
              <a:rPr lang="en-US" dirty="0" smtClean="0">
                <a:latin typeface="Arial" charset="0"/>
                <a:ea typeface="ＭＳ Ｐゴシック" charset="0"/>
                <a:cs typeface="ＭＳ Ｐゴシック" charset="0"/>
              </a:rPr>
              <a:t>lood basalt eruptions </a:t>
            </a:r>
            <a:r>
              <a:rPr lang="en-US" dirty="0" smtClean="0">
                <a:latin typeface="Arial" charset="0"/>
                <a:ea typeface="ＭＳ Ｐゴシック" charset="0"/>
                <a:cs typeface="ＭＳ Ｐゴシック" charset="0"/>
              </a:rPr>
              <a:t>pump out plenty of sulfur and other noxious gases to affect </a:t>
            </a:r>
            <a:r>
              <a:rPr lang="en-US" dirty="0" smtClean="0">
                <a:latin typeface="Arial" charset="0"/>
                <a:ea typeface="ＭＳ Ｐゴシック" charset="0"/>
                <a:cs typeface="ＭＳ Ｐゴシック" charset="0"/>
              </a:rPr>
              <a:t>climate globally.</a:t>
            </a:r>
            <a:endParaRPr lang="en-US"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But t</a:t>
            </a:r>
            <a:r>
              <a:rPr lang="en-US" dirty="0" smtClean="0">
                <a:latin typeface="Arial" charset="0"/>
                <a:ea typeface="ＭＳ Ｐゴシック" charset="0"/>
                <a:cs typeface="ＭＳ Ｐゴシック" charset="0"/>
              </a:rPr>
              <a:t>he </a:t>
            </a:r>
            <a:r>
              <a:rPr lang="en-US" dirty="0" smtClean="0">
                <a:latin typeface="Arial" charset="0"/>
                <a:ea typeface="ＭＳ Ｐゴシック" charset="0"/>
                <a:cs typeface="ＭＳ Ｐゴシック" charset="0"/>
              </a:rPr>
              <a:t>typical 10</a:t>
            </a:r>
            <a:r>
              <a:rPr lang="en-US" baseline="30000" dirty="0" smtClean="0">
                <a:latin typeface="Arial" charset="0"/>
                <a:ea typeface="ＭＳ Ｐゴシック" charset="0"/>
                <a:cs typeface="ＭＳ Ｐゴシック" charset="0"/>
              </a:rPr>
              <a:t>3</a:t>
            </a:r>
            <a:r>
              <a:rPr lang="en-US" dirty="0" smtClean="0">
                <a:latin typeface="Arial" charset="0"/>
                <a:ea typeface="ＭＳ Ｐゴシック" charset="0"/>
                <a:cs typeface="ＭＳ Ｐゴシック" charset="0"/>
              </a:rPr>
              <a:t>-10</a:t>
            </a:r>
            <a:r>
              <a:rPr lang="en-US" baseline="30000" dirty="0" smtClean="0">
                <a:latin typeface="Arial" charset="0"/>
                <a:ea typeface="ＭＳ Ｐゴシック" charset="0"/>
                <a:cs typeface="ＭＳ Ｐゴシック" charset="0"/>
              </a:rPr>
              <a:t>4</a:t>
            </a:r>
            <a:r>
              <a:rPr lang="en-US" dirty="0" smtClean="0">
                <a:latin typeface="Arial" charset="0"/>
                <a:ea typeface="ＭＳ Ｐゴシック" charset="0"/>
                <a:cs typeface="ＭＳ Ｐゴシック" charset="0"/>
              </a:rPr>
              <a:t> m</a:t>
            </a:r>
            <a:r>
              <a:rPr lang="en-US" baseline="30000" dirty="0" smtClean="0">
                <a:latin typeface="Arial" charset="0"/>
                <a:ea typeface="ＭＳ Ｐゴシック" charset="0"/>
                <a:cs typeface="ＭＳ Ｐゴシック" charset="0"/>
              </a:rPr>
              <a:t>3</a:t>
            </a:r>
            <a:r>
              <a:rPr lang="en-US" dirty="0" smtClean="0">
                <a:latin typeface="Arial" charset="0"/>
                <a:ea typeface="ＭＳ Ｐゴシック" charset="0"/>
                <a:cs typeface="ＭＳ Ｐゴシック" charset="0"/>
              </a:rPr>
              <a:t>/s eruption rates are not expected to inject the gases into the </a:t>
            </a:r>
            <a:r>
              <a:rPr lang="en-US" dirty="0" smtClean="0">
                <a:latin typeface="Arial" charset="0"/>
                <a:ea typeface="ＭＳ Ｐゴシック" charset="0"/>
                <a:cs typeface="ＭＳ Ｐゴシック" charset="0"/>
              </a:rPr>
              <a:t>stratosphere – no direct global effect.</a:t>
            </a:r>
            <a:endParaRPr lang="en-US"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Sustained loading of the troposphere has severe regional/hemispheric impact but no well-understood mechanism to go global</a:t>
            </a:r>
            <a:r>
              <a:rPr lang="en-US" dirty="0" smtClean="0">
                <a:latin typeface="Arial" charset="0"/>
                <a:ea typeface="ＭＳ Ｐゴシック" charset="0"/>
                <a:cs typeface="ＭＳ Ｐゴシック" charset="0"/>
              </a:rPr>
              <a:t>.</a:t>
            </a:r>
            <a:endParaRPr lang="en-US" dirty="0"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19960669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Line 3"/>
          <p:cNvSpPr>
            <a:spLocks noChangeShapeType="1"/>
          </p:cNvSpPr>
          <p:nvPr/>
        </p:nvSpPr>
        <p:spPr bwMode="auto">
          <a:xfrm flipH="1">
            <a:off x="6086475" y="1562100"/>
            <a:ext cx="534988"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6" name="Text Box 4"/>
          <p:cNvSpPr txBox="1">
            <a:spLocks noChangeArrowheads="1"/>
          </p:cNvSpPr>
          <p:nvPr/>
        </p:nvSpPr>
        <p:spPr bwMode="auto">
          <a:xfrm>
            <a:off x="6467475" y="1270000"/>
            <a:ext cx="725488"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HiRISE</a:t>
            </a:r>
          </a:p>
        </p:txBody>
      </p:sp>
      <p:sp>
        <p:nvSpPr>
          <p:cNvPr id="23557" name="Line 5"/>
          <p:cNvSpPr>
            <a:spLocks noChangeShapeType="1"/>
          </p:cNvSpPr>
          <p:nvPr/>
        </p:nvSpPr>
        <p:spPr bwMode="auto">
          <a:xfrm flipH="1">
            <a:off x="6164263" y="2324100"/>
            <a:ext cx="684212"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58" name="Text Box 6"/>
          <p:cNvSpPr txBox="1">
            <a:spLocks noChangeArrowheads="1"/>
          </p:cNvSpPr>
          <p:nvPr/>
        </p:nvSpPr>
        <p:spPr bwMode="auto">
          <a:xfrm>
            <a:off x="6800850" y="2157413"/>
            <a:ext cx="5143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CTX</a:t>
            </a:r>
          </a:p>
        </p:txBody>
      </p:sp>
      <p:sp>
        <p:nvSpPr>
          <p:cNvPr id="23559" name="Line 7"/>
          <p:cNvSpPr>
            <a:spLocks noChangeShapeType="1"/>
          </p:cNvSpPr>
          <p:nvPr/>
        </p:nvSpPr>
        <p:spPr bwMode="auto">
          <a:xfrm flipH="1">
            <a:off x="6164263" y="3392488"/>
            <a:ext cx="457200" cy="2270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0" name="Text Box 8"/>
          <p:cNvSpPr txBox="1">
            <a:spLocks noChangeArrowheads="1"/>
          </p:cNvSpPr>
          <p:nvPr/>
        </p:nvSpPr>
        <p:spPr bwMode="auto">
          <a:xfrm>
            <a:off x="6621463" y="3175000"/>
            <a:ext cx="55086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MCS</a:t>
            </a:r>
          </a:p>
        </p:txBody>
      </p:sp>
      <p:sp>
        <p:nvSpPr>
          <p:cNvPr id="23561" name="Line 9"/>
          <p:cNvSpPr>
            <a:spLocks noChangeShapeType="1"/>
          </p:cNvSpPr>
          <p:nvPr/>
        </p:nvSpPr>
        <p:spPr bwMode="auto">
          <a:xfrm flipH="1">
            <a:off x="6011863" y="4916488"/>
            <a:ext cx="533400" cy="531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2" name="Text Box 10"/>
          <p:cNvSpPr txBox="1">
            <a:spLocks noChangeArrowheads="1"/>
          </p:cNvSpPr>
          <p:nvPr/>
        </p:nvSpPr>
        <p:spPr bwMode="auto">
          <a:xfrm>
            <a:off x="6529388" y="4710113"/>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CRISM</a:t>
            </a:r>
          </a:p>
        </p:txBody>
      </p:sp>
      <p:sp>
        <p:nvSpPr>
          <p:cNvPr id="23563" name="Line 11"/>
          <p:cNvSpPr>
            <a:spLocks noChangeShapeType="1"/>
          </p:cNvSpPr>
          <p:nvPr/>
        </p:nvSpPr>
        <p:spPr bwMode="auto">
          <a:xfrm>
            <a:off x="2328863" y="2438400"/>
            <a:ext cx="2387600" cy="800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564" name="Text Box 12"/>
          <p:cNvSpPr txBox="1">
            <a:spLocks noChangeArrowheads="1"/>
          </p:cNvSpPr>
          <p:nvPr/>
        </p:nvSpPr>
        <p:spPr bwMode="auto">
          <a:xfrm>
            <a:off x="1871663" y="2224088"/>
            <a:ext cx="715962"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2" tIns="45716" rIns="91432" bIns="45716">
            <a:spAutoFit/>
          </a:bodyPr>
          <a:lstStyle/>
          <a:p>
            <a:pPr eaLnBrk="1" hangingPunct="1"/>
            <a:r>
              <a:rPr lang="en-US" sz="1300">
                <a:latin typeface="Arial" charset="0"/>
              </a:rPr>
              <a:t>MARCI</a:t>
            </a:r>
          </a:p>
        </p:txBody>
      </p:sp>
      <p:pic>
        <p:nvPicPr>
          <p:cNvPr id="23570" name="Picture 18" descr="Image of small USGS Identifier"/>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txBox="1">
            <a:spLocks noChangeArrowheads="1"/>
          </p:cNvSpPr>
          <p:nvPr/>
        </p:nvSpPr>
        <p:spPr>
          <a:xfrm>
            <a:off x="457200" y="2376488"/>
            <a:ext cx="8153400" cy="1357312"/>
          </a:xfrm>
          <a:prstGeom prst="rect">
            <a:avLst/>
          </a:prstGeom>
          <a:noFill/>
        </p:spPr>
        <p:txBody>
          <a:bodyPr lIns="90488" rIns="90488"/>
          <a:lstStyle>
            <a:lvl1pPr marL="342900" indent="-342900" algn="l" rtl="0" eaLnBrk="0" fontAlgn="base" hangingPunct="0">
              <a:spcBef>
                <a:spcPct val="20000"/>
              </a:spcBef>
              <a:spcAft>
                <a:spcPct val="0"/>
              </a:spcAft>
              <a:buClr>
                <a:srgbClr val="FAFD00"/>
              </a:buClr>
              <a:buSzPct val="125000"/>
              <a:buFont typeface="Wingdings" charset="0"/>
              <a:buChar char="§"/>
              <a:defRPr sz="2800" b="1">
                <a:solidFill>
                  <a:schemeClr val="bg1"/>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FD00"/>
              </a:buClr>
              <a:buSzPct val="125000"/>
              <a:buFont typeface="Wingdings" charset="0"/>
              <a:buChar char="§"/>
              <a:defRPr sz="2400" b="1">
                <a:solidFill>
                  <a:schemeClr val="bg1"/>
                </a:solidFill>
                <a:latin typeface="+mn-lt"/>
                <a:ea typeface="ＭＳ Ｐゴシック" pitchFamily="-110" charset="-128"/>
              </a:defRPr>
            </a:lvl2pPr>
            <a:lvl3pPr marL="1143000" indent="-228600" algn="l" rtl="0" eaLnBrk="0" fontAlgn="base" hangingPunct="0">
              <a:spcBef>
                <a:spcPct val="20000"/>
              </a:spcBef>
              <a:spcAft>
                <a:spcPct val="0"/>
              </a:spcAft>
              <a:buClr>
                <a:srgbClr val="FAFD00"/>
              </a:buClr>
              <a:buSzPct val="125000"/>
              <a:buFont typeface="Wingdings" charset="0"/>
              <a:buChar char="§"/>
              <a:defRPr sz="2000" b="1">
                <a:solidFill>
                  <a:schemeClr val="bg1"/>
                </a:solidFill>
                <a:latin typeface="+mn-lt"/>
                <a:ea typeface="ＭＳ Ｐゴシック" pitchFamily="-110" charset="-128"/>
              </a:defRPr>
            </a:lvl3pPr>
            <a:lvl4pPr marL="16002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4pPr>
            <a:lvl5pPr marL="2057400" indent="-228600" algn="l" rtl="0" eaLnBrk="0" fontAlgn="base" hangingPunct="0">
              <a:spcBef>
                <a:spcPct val="20000"/>
              </a:spcBef>
              <a:spcAft>
                <a:spcPct val="0"/>
              </a:spcAft>
              <a:buClr>
                <a:srgbClr val="FAFD00"/>
              </a:buClr>
              <a:buSzPct val="125000"/>
              <a:buFont typeface="Wingdings" charset="0"/>
              <a:buChar char="§"/>
              <a:defRPr b="1">
                <a:solidFill>
                  <a:schemeClr val="bg1"/>
                </a:solidFill>
                <a:latin typeface="+mn-lt"/>
                <a:ea typeface="ＭＳ Ｐゴシック" pitchFamily="-110" charset="-128"/>
              </a:defRPr>
            </a:lvl5pPr>
            <a:lvl6pPr marL="25146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6pPr>
            <a:lvl7pPr marL="29718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7pPr>
            <a:lvl8pPr marL="34290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8pPr>
            <a:lvl9pPr marL="3886200" indent="-228600" algn="l" rtl="0" eaLnBrk="0" fontAlgn="base" hangingPunct="0">
              <a:spcBef>
                <a:spcPct val="20000"/>
              </a:spcBef>
              <a:spcAft>
                <a:spcPct val="0"/>
              </a:spcAft>
              <a:buClr>
                <a:srgbClr val="FAFD00"/>
              </a:buClr>
              <a:buSzPct val="125000"/>
              <a:buFont typeface="Wingdings" pitchFamily="-110" charset="2"/>
              <a:buChar char="§"/>
              <a:defRPr b="1">
                <a:solidFill>
                  <a:schemeClr val="bg1"/>
                </a:solidFill>
                <a:latin typeface="+mn-lt"/>
                <a:ea typeface="ＭＳ Ｐゴシック" pitchFamily="-110" charset="-128"/>
              </a:defRPr>
            </a:lvl9pPr>
          </a:lstStyle>
          <a:p>
            <a:pPr marL="0" indent="0" algn="ctr">
              <a:buNone/>
            </a:pPr>
            <a:r>
              <a:rPr lang="en-US" dirty="0" smtClean="0">
                <a:latin typeface="Arial" charset="0"/>
                <a:ea typeface="ＭＳ Ｐゴシック" charset="0"/>
                <a:cs typeface="ＭＳ Ｐゴシック" charset="0"/>
              </a:rPr>
              <a:t>Where can we find lava flows erupted at much higher rates than typical flood lavas on Earth?</a:t>
            </a:r>
            <a:endParaRPr lang="en-US" dirty="0" smtClean="0">
              <a:latin typeface="Arial" charset="0"/>
              <a:ea typeface="ＭＳ Ｐゴシック" charset="0"/>
              <a:cs typeface="ＭＳ Ｐゴシック" charset="0"/>
            </a:endParaRPr>
          </a:p>
        </p:txBody>
      </p:sp>
    </p:spTree>
    <p:extLst>
      <p:ext uri="{BB962C8B-B14F-4D97-AF65-F5344CB8AC3E}">
        <p14:creationId xmlns:p14="http://schemas.microsoft.com/office/powerpoint/2010/main" val="39765965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0"/>
            <a:ext cx="6858000" cy="6858000"/>
          </a:xfrm>
          <a:prstGeom prst="rect">
            <a:avLst/>
          </a:prstGeom>
        </p:spPr>
      </p:pic>
      <p:pic>
        <p:nvPicPr>
          <p:cNvPr id="3"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2194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Image of small USGS Identifier"/>
          <p:cNvPicPr>
            <a:picLocks noChangeAspect="1" noChangeArrowheads="1"/>
          </p:cNvPicPr>
          <p:nvPr/>
        </p:nvPicPr>
        <p:blipFill>
          <a:blip r:embed="rId2"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PlanetaryIssue-Kestay-Fig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8" y="609600"/>
            <a:ext cx="9085627" cy="4953000"/>
          </a:xfrm>
          <a:prstGeom prst="rect">
            <a:avLst/>
          </a:prstGeom>
        </p:spPr>
      </p:pic>
    </p:spTree>
    <p:extLst>
      <p:ext uri="{BB962C8B-B14F-4D97-AF65-F5344CB8AC3E}">
        <p14:creationId xmlns:p14="http://schemas.microsoft.com/office/powerpoint/2010/main" val="21492452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Athabasca Valles Flood Lava (</a:t>
            </a:r>
            <a:r>
              <a:rPr lang="en-US" dirty="0" err="1" smtClean="0">
                <a:solidFill>
                  <a:srgbClr val="FFFF99"/>
                </a:solidFill>
                <a:latin typeface="Arial" charset="0"/>
                <a:ea typeface="ＭＳ Ｐゴシック" charset="0"/>
                <a:cs typeface="ＭＳ Ｐゴシック" charset="0"/>
              </a:rPr>
              <a:t>Aav</a:t>
            </a:r>
            <a:r>
              <a:rPr lang="en-US" dirty="0" smtClean="0">
                <a:solidFill>
                  <a:srgbClr val="FFFF99"/>
                </a:solidFill>
                <a:latin typeface="Arial" charset="0"/>
                <a:ea typeface="ＭＳ Ｐゴシック" charset="0"/>
                <a:cs typeface="ＭＳ Ｐゴシック" charset="0"/>
              </a:rPr>
              <a:t>)</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3315266"/>
          </a:xfrm>
          <a:noFill/>
        </p:spPr>
        <p:txBody>
          <a:bodyPr lIns="90488" rIns="90488"/>
          <a:lstStyle/>
          <a:p>
            <a:r>
              <a:rPr lang="en-US" dirty="0" smtClean="0">
                <a:latin typeface="Arial" charset="0"/>
                <a:ea typeface="ＭＳ Ｐゴシック" charset="0"/>
                <a:cs typeface="ＭＳ Ｐゴシック" charset="0"/>
              </a:rPr>
              <a:t>Youngest known eruption on Mars (~5Ma)</a:t>
            </a:r>
            <a:r>
              <a:rPr lang="en-US" dirty="0" smtClean="0">
                <a:latin typeface="Arial" charset="0"/>
                <a:ea typeface="ＭＳ Ｐゴシック" charset="0"/>
                <a:cs typeface="ＭＳ Ｐゴシック" charset="0"/>
              </a:rPr>
              <a:t>.</a:t>
            </a:r>
          </a:p>
          <a:p>
            <a:r>
              <a:rPr lang="en-US" dirty="0" smtClean="0">
                <a:latin typeface="Arial" charset="0"/>
                <a:ea typeface="ＭＳ Ｐゴシック" charset="0"/>
                <a:cs typeface="ＭＳ Ｐゴシック" charset="0"/>
              </a:rPr>
              <a:t>Exquisite preservation and exposure</a:t>
            </a:r>
            <a:endParaRPr lang="en-US"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Many aspects similar to typical individual flood basalt eruptions on Earth</a:t>
            </a:r>
            <a:endParaRPr lang="en-US" dirty="0" smtClean="0">
              <a:latin typeface="Arial" charset="0"/>
              <a:ea typeface="ＭＳ Ｐゴシック" charset="0"/>
              <a:cs typeface="ＭＳ Ｐゴシック" charset="0"/>
            </a:endParaRPr>
          </a:p>
          <a:p>
            <a:pPr lvl="1"/>
            <a:r>
              <a:rPr lang="en-US" b="0" dirty="0" smtClean="0">
                <a:latin typeface="Arial" charset="0"/>
                <a:ea typeface="ＭＳ Ｐゴシック" charset="0"/>
                <a:cs typeface="ＭＳ Ｐゴシック" charset="0"/>
              </a:rPr>
              <a:t>Vents are long fissures.</a:t>
            </a:r>
          </a:p>
          <a:p>
            <a:pPr lvl="1"/>
            <a:r>
              <a:rPr lang="en-US" b="0" dirty="0" smtClean="0">
                <a:latin typeface="Arial" charset="0"/>
                <a:ea typeface="ＭＳ Ｐゴシック" charset="0"/>
                <a:cs typeface="ＭＳ Ｐゴシック" charset="0"/>
              </a:rPr>
              <a:t>Length is ~1400 km.</a:t>
            </a:r>
            <a:endParaRPr lang="en-US" b="0" dirty="0" smtClean="0">
              <a:latin typeface="Arial" charset="0"/>
              <a:ea typeface="ＭＳ Ｐゴシック" charset="0"/>
              <a:cs typeface="ＭＳ Ｐゴシック" charset="0"/>
            </a:endParaRPr>
          </a:p>
          <a:p>
            <a:pPr lvl="1"/>
            <a:r>
              <a:rPr lang="en-US" b="0" dirty="0" smtClean="0">
                <a:latin typeface="Arial" charset="0"/>
                <a:ea typeface="ＭＳ Ｐゴシック" charset="0"/>
                <a:cs typeface="ＭＳ Ｐゴシック" charset="0"/>
              </a:rPr>
              <a:t>Volume is </a:t>
            </a:r>
            <a:r>
              <a:rPr lang="en-US" b="0" dirty="0" smtClean="0">
                <a:latin typeface="Arial" charset="0"/>
                <a:ea typeface="ＭＳ Ｐゴシック" charset="0"/>
                <a:cs typeface="ＭＳ Ｐゴシック" charset="0"/>
              </a:rPr>
              <a:t>5000-</a:t>
            </a:r>
            <a:r>
              <a:rPr lang="en-US" b="0" dirty="0" smtClean="0">
                <a:latin typeface="Arial" charset="0"/>
                <a:ea typeface="ＭＳ Ｐゴシック" charset="0"/>
                <a:cs typeface="ＭＳ Ｐゴシック" charset="0"/>
              </a:rPr>
              <a:t>7500 km</a:t>
            </a:r>
            <a:r>
              <a:rPr lang="en-US" b="0" baseline="30000" dirty="0" smtClean="0">
                <a:latin typeface="Arial" charset="0"/>
                <a:ea typeface="ＭＳ Ｐゴシック" charset="0"/>
                <a:cs typeface="ＭＳ Ｐゴシック" charset="0"/>
              </a:rPr>
              <a:t>3</a:t>
            </a:r>
            <a:r>
              <a:rPr lang="en-US" b="0" dirty="0" smtClean="0">
                <a:latin typeface="Arial" charset="0"/>
                <a:ea typeface="ＭＳ Ｐゴシック" charset="0"/>
                <a:cs typeface="ＭＳ Ｐゴシック" charset="0"/>
              </a:rPr>
              <a:t>.</a:t>
            </a:r>
            <a:endParaRPr lang="en-US" b="0"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7486297"/>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err="1" smtClean="0">
                <a:solidFill>
                  <a:srgbClr val="FFFF99"/>
                </a:solidFill>
                <a:latin typeface="Arial" charset="0"/>
                <a:ea typeface="ＭＳ Ｐゴシック" charset="0"/>
                <a:cs typeface="ＭＳ Ｐゴシック" charset="0"/>
              </a:rPr>
              <a:t>Aav</a:t>
            </a:r>
            <a:r>
              <a:rPr lang="en-US" dirty="0" smtClean="0">
                <a:solidFill>
                  <a:srgbClr val="FFFF99"/>
                </a:solidFill>
                <a:latin typeface="Arial" charset="0"/>
                <a:ea typeface="ＭＳ Ｐゴシック" charset="0"/>
                <a:cs typeface="ＭＳ Ｐゴシック" charset="0"/>
              </a:rPr>
              <a:t> – Full Extent</a:t>
            </a:r>
            <a:endParaRPr lang="en-US" dirty="0">
              <a:solidFill>
                <a:srgbClr val="FFFF99"/>
              </a:solidFill>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353235" y="313765"/>
            <a:ext cx="4437529" cy="6858000"/>
          </a:xfrm>
          <a:prstGeom prst="rect">
            <a:avLst/>
          </a:prstGeom>
        </p:spPr>
      </p:pic>
    </p:spTree>
    <p:extLst>
      <p:ext uri="{BB962C8B-B14F-4D97-AF65-F5344CB8AC3E}">
        <p14:creationId xmlns:p14="http://schemas.microsoft.com/office/powerpoint/2010/main" val="2425372356"/>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50000"/>
                    </a14:imgEffect>
                  </a14:imgLayer>
                </a14:imgProps>
              </a:ext>
              <a:ext uri="{28A0092B-C50C-407E-A947-70E740481C1C}">
                <a14:useLocalDpi xmlns:a14="http://schemas.microsoft.com/office/drawing/2010/main" val="0"/>
              </a:ext>
            </a:extLst>
          </a:blip>
          <a:srcRect/>
          <a:stretch/>
        </p:blipFill>
        <p:spPr>
          <a:xfrm>
            <a:off x="482600" y="381000"/>
            <a:ext cx="8534400" cy="6338519"/>
          </a:xfrm>
          <a:prstGeom prst="rect">
            <a:avLst/>
          </a:prstGeom>
        </p:spPr>
      </p:pic>
      <p:pic>
        <p:nvPicPr>
          <p:cNvPr id="17412" name="Picture 9" descr="Image of small USGS Identifier"/>
          <p:cNvPicPr>
            <a:picLocks noChangeAspect="1" noChangeArrowheads="1"/>
          </p:cNvPicPr>
          <p:nvPr/>
        </p:nvPicPr>
        <p:blipFill>
          <a:blip r:embed="rId6"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Grp="1" noChangeArrowheads="1"/>
          </p:cNvSpPr>
          <p:nvPr>
            <p:ph type="title"/>
          </p:nvPr>
        </p:nvSpPr>
        <p:spPr>
          <a:xfrm>
            <a:off x="457200" y="533400"/>
            <a:ext cx="8226425" cy="620713"/>
          </a:xfrm>
          <a:noFill/>
        </p:spPr>
        <p:txBody>
          <a:bodyPr lIns="90488" rIns="90488"/>
          <a:lstStyle/>
          <a:p>
            <a:r>
              <a:rPr lang="en-US" dirty="0" err="1" smtClean="0">
                <a:solidFill>
                  <a:srgbClr val="FFFF99"/>
                </a:solidFill>
                <a:latin typeface="Arial" charset="0"/>
                <a:ea typeface="ＭＳ Ｐゴシック" charset="0"/>
                <a:cs typeface="ＭＳ Ｐゴシック" charset="0"/>
              </a:rPr>
              <a:t>Aav</a:t>
            </a:r>
            <a:r>
              <a:rPr lang="en-US" dirty="0" smtClean="0">
                <a:solidFill>
                  <a:srgbClr val="FFFF99"/>
                </a:solidFill>
                <a:latin typeface="Arial" charset="0"/>
                <a:ea typeface="ＭＳ Ｐゴシック" charset="0"/>
                <a:cs typeface="ＭＳ Ｐゴシック" charset="0"/>
              </a:rPr>
              <a:t> – </a:t>
            </a:r>
            <a:r>
              <a:rPr lang="en-US" dirty="0" smtClean="0">
                <a:solidFill>
                  <a:srgbClr val="FFFF99"/>
                </a:solidFill>
                <a:latin typeface="Arial" charset="0"/>
                <a:ea typeface="ＭＳ Ｐゴシック" charset="0"/>
                <a:cs typeface="ＭＳ Ｐゴシック" charset="0"/>
              </a:rPr>
              <a:t>Distal Section</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59727116"/>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5000"/>
                    </a14:imgEffect>
                  </a14:imgLayer>
                </a14:imgProps>
              </a:ext>
              <a:ext uri="{28A0092B-C50C-407E-A947-70E740481C1C}">
                <a14:useLocalDpi xmlns:a14="http://schemas.microsoft.com/office/drawing/2010/main" val="0"/>
              </a:ext>
            </a:extLst>
          </a:blip>
          <a:srcRect/>
          <a:stretch/>
        </p:blipFill>
        <p:spPr>
          <a:xfrm>
            <a:off x="990600" y="119097"/>
            <a:ext cx="3733800" cy="6764303"/>
          </a:xfrm>
          <a:prstGeom prst="rect">
            <a:avLst/>
          </a:prstGeom>
        </p:spPr>
      </p:pic>
      <p:sp>
        <p:nvSpPr>
          <p:cNvPr id="6" name="Rectangle 2"/>
          <p:cNvSpPr>
            <a:spLocks noGrp="1" noChangeArrowheads="1"/>
          </p:cNvSpPr>
          <p:nvPr>
            <p:ph type="title"/>
          </p:nvPr>
        </p:nvSpPr>
        <p:spPr>
          <a:xfrm>
            <a:off x="457200" y="533400"/>
            <a:ext cx="8226425" cy="620713"/>
          </a:xfrm>
          <a:noFill/>
        </p:spPr>
        <p:txBody>
          <a:bodyPr lIns="90488" rIns="90488"/>
          <a:lstStyle/>
          <a:p>
            <a:r>
              <a:rPr lang="en-US" dirty="0" err="1" smtClean="0">
                <a:solidFill>
                  <a:srgbClr val="FFFF99"/>
                </a:solidFill>
                <a:latin typeface="Arial" charset="0"/>
                <a:ea typeface="ＭＳ Ｐゴシック" charset="0"/>
                <a:cs typeface="ＭＳ Ｐゴシック" charset="0"/>
              </a:rPr>
              <a:t>Aav</a:t>
            </a:r>
            <a:r>
              <a:rPr lang="en-US" dirty="0" smtClean="0">
                <a:solidFill>
                  <a:srgbClr val="FFFF99"/>
                </a:solidFill>
                <a:latin typeface="Arial" charset="0"/>
                <a:ea typeface="ＭＳ Ｐゴシック" charset="0"/>
                <a:cs typeface="ＭＳ Ｐゴシック" charset="0"/>
              </a:rPr>
              <a:t> – </a:t>
            </a:r>
            <a:r>
              <a:rPr lang="en-US" dirty="0" smtClean="0">
                <a:solidFill>
                  <a:srgbClr val="FFFF99"/>
                </a:solidFill>
                <a:latin typeface="Arial" charset="0"/>
                <a:ea typeface="ＭＳ Ｐゴシック" charset="0"/>
                <a:cs typeface="ＭＳ Ｐゴシック" charset="0"/>
              </a:rPr>
              <a:t>Medial Section</a:t>
            </a:r>
            <a:endParaRPr lang="en-US" dirty="0">
              <a:solidFill>
                <a:srgbClr val="FFFF99"/>
              </a:solidFill>
              <a:latin typeface="Arial" charset="0"/>
              <a:ea typeface="ＭＳ Ｐゴシック" charset="0"/>
              <a:cs typeface="ＭＳ Ｐゴシック" charset="0"/>
            </a:endParaRPr>
          </a:p>
        </p:txBody>
      </p:sp>
      <p:pic>
        <p:nvPicPr>
          <p:cNvPr id="2" name="Picture 1"/>
          <p:cNvPicPr>
            <a:picLocks noChangeAspect="1"/>
          </p:cNvPicPr>
          <p:nvPr/>
        </p:nvPicPr>
        <p:blipFill>
          <a:blip r:embed="rId7">
            <a:extLst>
              <a:ext uri="{BEBA8EAE-BF5A-486C-A8C5-ECC9F3942E4B}">
                <a14:imgProps xmlns:a14="http://schemas.microsoft.com/office/drawing/2010/main">
                  <a14:imgLayer r:embed="rId8">
                    <a14:imgEffect>
                      <a14:brightnessContrast contrast="25000"/>
                    </a14:imgEffect>
                  </a14:imgLayer>
                </a14:imgProps>
              </a:ext>
            </a:extLst>
          </a:blip>
          <a:stretch>
            <a:fillRect/>
          </a:stretch>
        </p:blipFill>
        <p:spPr>
          <a:xfrm>
            <a:off x="5456208" y="-12700"/>
            <a:ext cx="3687792" cy="6858000"/>
          </a:xfrm>
          <a:prstGeom prst="rect">
            <a:avLst/>
          </a:prstGeom>
        </p:spPr>
      </p:pic>
    </p:spTree>
    <p:extLst>
      <p:ext uri="{BB962C8B-B14F-4D97-AF65-F5344CB8AC3E}">
        <p14:creationId xmlns:p14="http://schemas.microsoft.com/office/powerpoint/2010/main" val="1943114375"/>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Near-Vent</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5791200" cy="2416559"/>
          </a:xfrm>
          <a:noFill/>
        </p:spPr>
        <p:txBody>
          <a:bodyPr lIns="90488" rIns="90488"/>
          <a:lstStyle/>
          <a:p>
            <a:r>
              <a:rPr lang="en-US" dirty="0" smtClean="0">
                <a:latin typeface="Arial" charset="0"/>
                <a:ea typeface="ＭＳ Ｐゴシック" charset="0"/>
                <a:cs typeface="ＭＳ Ｐゴシック" charset="0"/>
              </a:rPr>
              <a:t>Beautiful flood-carved channel</a:t>
            </a:r>
          </a:p>
          <a:p>
            <a:r>
              <a:rPr lang="en-US" dirty="0" smtClean="0">
                <a:latin typeface="Arial" charset="0"/>
                <a:ea typeface="ＭＳ Ｐゴシック" charset="0"/>
                <a:cs typeface="ＭＳ Ｐゴシック" charset="0"/>
              </a:rPr>
              <a:t>100% coated with lava</a:t>
            </a:r>
          </a:p>
          <a:p>
            <a:r>
              <a:rPr lang="en-US" dirty="0" smtClean="0">
                <a:latin typeface="Arial" charset="0"/>
                <a:ea typeface="ＭＳ Ｐゴシック" charset="0"/>
                <a:cs typeface="ＭＳ Ｐゴシック" charset="0"/>
              </a:rPr>
              <a:t>Lava coating only a few meters thick but high lava marks 100 m above the valley floor</a:t>
            </a:r>
            <a:endParaRPr lang="en-US" dirty="0" smtClean="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thabasca_Middle_mosaic_nadir_6m_DRA_colorized.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5317" y="0"/>
            <a:ext cx="2828683" cy="6879625"/>
          </a:xfrm>
          <a:prstGeom prst="rect">
            <a:avLst/>
          </a:prstGeom>
        </p:spPr>
      </p:pic>
    </p:spTree>
    <p:extLst>
      <p:ext uri="{BB962C8B-B14F-4D97-AF65-F5344CB8AC3E}">
        <p14:creationId xmlns:p14="http://schemas.microsoft.com/office/powerpoint/2010/main" val="116556100"/>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err="1" smtClean="0">
                <a:solidFill>
                  <a:srgbClr val="FFFF99"/>
                </a:solidFill>
                <a:latin typeface="Arial" charset="0"/>
                <a:ea typeface="ＭＳ Ｐゴシック" charset="0"/>
                <a:cs typeface="ＭＳ Ｐゴシック" charset="0"/>
              </a:rPr>
              <a:t>Aav</a:t>
            </a:r>
            <a:r>
              <a:rPr lang="en-US" dirty="0" smtClean="0">
                <a:solidFill>
                  <a:srgbClr val="FFFF99"/>
                </a:solidFill>
                <a:latin typeface="Arial" charset="0"/>
                <a:ea typeface="ＭＳ Ｐゴシック" charset="0"/>
                <a:cs typeface="ＭＳ Ｐゴシック" charset="0"/>
              </a:rPr>
              <a:t> – </a:t>
            </a:r>
            <a:r>
              <a:rPr lang="en-US" dirty="0" smtClean="0">
                <a:solidFill>
                  <a:srgbClr val="FFFF99"/>
                </a:solidFill>
                <a:latin typeface="Arial" charset="0"/>
                <a:ea typeface="ＭＳ Ｐゴシック" charset="0"/>
                <a:cs typeface="ＭＳ Ｐゴシック" charset="0"/>
              </a:rPr>
              <a:t>Lava Flux (part 1)</a:t>
            </a:r>
            <a:endParaRPr lang="en-US" dirty="0">
              <a:solidFill>
                <a:srgbClr val="FFFF99"/>
              </a:solidFill>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Screen Shot 2014-10-15 at 3.23.1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1295400"/>
            <a:ext cx="6883400" cy="4721529"/>
          </a:xfrm>
          <a:prstGeom prst="rect">
            <a:avLst/>
          </a:prstGeom>
        </p:spPr>
      </p:pic>
    </p:spTree>
    <p:extLst>
      <p:ext uri="{BB962C8B-B14F-4D97-AF65-F5344CB8AC3E}">
        <p14:creationId xmlns:p14="http://schemas.microsoft.com/office/powerpoint/2010/main" val="27784593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err="1" smtClean="0">
                <a:solidFill>
                  <a:srgbClr val="FFFF99"/>
                </a:solidFill>
                <a:latin typeface="Arial" charset="0"/>
                <a:ea typeface="ＭＳ Ｐゴシック" charset="0"/>
                <a:cs typeface="ＭＳ Ｐゴシック" charset="0"/>
              </a:rPr>
              <a:t>Aav</a:t>
            </a:r>
            <a:r>
              <a:rPr lang="en-US" dirty="0" smtClean="0">
                <a:solidFill>
                  <a:srgbClr val="FFFF99"/>
                </a:solidFill>
                <a:latin typeface="Arial" charset="0"/>
                <a:ea typeface="ＭＳ Ｐゴシック" charset="0"/>
                <a:cs typeface="ＭＳ Ｐゴシック" charset="0"/>
              </a:rPr>
              <a:t> </a:t>
            </a:r>
            <a:r>
              <a:rPr lang="en-US" dirty="0" smtClean="0">
                <a:solidFill>
                  <a:srgbClr val="FFFF99"/>
                </a:solidFill>
                <a:latin typeface="Arial" charset="0"/>
                <a:ea typeface="ＭＳ Ｐゴシック" charset="0"/>
                <a:cs typeface="ＭＳ Ｐゴシック" charset="0"/>
              </a:rPr>
              <a:t>– </a:t>
            </a:r>
            <a:r>
              <a:rPr lang="en-US" dirty="0" smtClean="0">
                <a:solidFill>
                  <a:srgbClr val="FFFF99"/>
                </a:solidFill>
                <a:latin typeface="Arial" charset="0"/>
                <a:ea typeface="ＭＳ Ｐゴシック" charset="0"/>
                <a:cs typeface="ＭＳ Ｐゴシック" charset="0"/>
              </a:rPr>
              <a:t>Lava Flux (part 2)</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752600"/>
            <a:ext cx="3657600" cy="4053931"/>
          </a:xfrm>
          <a:noFill/>
        </p:spPr>
        <p:txBody>
          <a:bodyPr lIns="90488" rIns="90488"/>
          <a:lstStyle/>
          <a:p>
            <a:r>
              <a:rPr lang="en-US" dirty="0" smtClean="0">
                <a:latin typeface="Arial" charset="0"/>
                <a:ea typeface="ＭＳ Ｐゴシック" charset="0"/>
                <a:cs typeface="ＭＳ Ｐゴシック" charset="0"/>
              </a:rPr>
              <a:t>5-10 m/s velocity</a:t>
            </a:r>
          </a:p>
          <a:p>
            <a:r>
              <a:rPr lang="en-US" dirty="0" smtClean="0">
                <a:latin typeface="Arial" charset="0"/>
                <a:ea typeface="ＭＳ Ｐゴシック" charset="0"/>
                <a:cs typeface="ＭＳ Ｐゴシック" charset="0"/>
              </a:rPr>
              <a:t>~50 m deep</a:t>
            </a:r>
            <a:endParaRPr lang="en-US" dirty="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~30 km wide</a:t>
            </a:r>
          </a:p>
          <a:p>
            <a:r>
              <a:rPr lang="en-US" dirty="0" smtClean="0">
                <a:latin typeface="Arial" charset="0"/>
                <a:ea typeface="ＭＳ Ｐゴシック" charset="0"/>
                <a:cs typeface="ＭＳ Ｐゴシック" charset="0"/>
              </a:rPr>
              <a:t>10</a:t>
            </a:r>
            <a:r>
              <a:rPr lang="en-US" baseline="30000" dirty="0" smtClean="0">
                <a:latin typeface="Arial" charset="0"/>
                <a:ea typeface="ＭＳ Ｐゴシック" charset="0"/>
                <a:cs typeface="ＭＳ Ｐゴシック" charset="0"/>
              </a:rPr>
              <a:t>6</a:t>
            </a:r>
            <a:r>
              <a:rPr lang="en-US" dirty="0" smtClean="0">
                <a:latin typeface="Arial" charset="0"/>
                <a:ea typeface="ＭＳ Ｐゴシック" charset="0"/>
                <a:cs typeface="ＭＳ Ｐゴシック" charset="0"/>
              </a:rPr>
              <a:t>-10</a:t>
            </a:r>
            <a:r>
              <a:rPr lang="en-US" baseline="30000" dirty="0" smtClean="0">
                <a:latin typeface="Arial" charset="0"/>
                <a:ea typeface="ＭＳ Ｐゴシック" charset="0"/>
                <a:cs typeface="ＭＳ Ｐゴシック" charset="0"/>
              </a:rPr>
              <a:t>7</a:t>
            </a:r>
            <a:r>
              <a:rPr lang="en-US" dirty="0" smtClean="0">
                <a:latin typeface="Arial" charset="0"/>
                <a:ea typeface="ＭＳ Ｐゴシック" charset="0"/>
                <a:cs typeface="ＭＳ Ｐゴシック" charset="0"/>
              </a:rPr>
              <a:t> m</a:t>
            </a:r>
            <a:r>
              <a:rPr lang="en-US" baseline="30000" dirty="0" smtClean="0">
                <a:latin typeface="Arial" charset="0"/>
                <a:ea typeface="ＭＳ Ｐゴシック" charset="0"/>
                <a:cs typeface="ＭＳ Ｐゴシック" charset="0"/>
              </a:rPr>
              <a:t>3</a:t>
            </a:r>
            <a:r>
              <a:rPr lang="en-US" dirty="0" smtClean="0">
                <a:latin typeface="Arial" charset="0"/>
                <a:ea typeface="ＭＳ Ｐゴシック" charset="0"/>
                <a:cs typeface="ＭＳ Ｐゴシック" charset="0"/>
              </a:rPr>
              <a:t>/s</a:t>
            </a:r>
          </a:p>
          <a:p>
            <a:endParaRPr lang="en-US" dirty="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5000-7500 km</a:t>
            </a:r>
            <a:r>
              <a:rPr lang="en-US" baseline="30000" dirty="0" smtClean="0">
                <a:latin typeface="Arial" charset="0"/>
                <a:ea typeface="ＭＳ Ｐゴシック" charset="0"/>
                <a:cs typeface="ＭＳ Ｐゴシック" charset="0"/>
              </a:rPr>
              <a:t>3</a:t>
            </a:r>
          </a:p>
          <a:p>
            <a:r>
              <a:rPr lang="en-US" dirty="0" smtClean="0">
                <a:latin typeface="Arial" charset="0"/>
                <a:ea typeface="ＭＳ Ｐゴシック" charset="0"/>
                <a:cs typeface="ＭＳ Ｐゴシック" charset="0"/>
              </a:rPr>
              <a:t>Duration of “weeks”</a:t>
            </a:r>
            <a:endParaRPr lang="en-US" dirty="0" smtClean="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4038600" y="1905000"/>
            <a:ext cx="4991100" cy="3759200"/>
          </a:xfrm>
          <a:prstGeom prst="rect">
            <a:avLst/>
          </a:prstGeom>
        </p:spPr>
      </p:pic>
    </p:spTree>
    <p:extLst>
      <p:ext uri="{BB962C8B-B14F-4D97-AF65-F5344CB8AC3E}">
        <p14:creationId xmlns:p14="http://schemas.microsoft.com/office/powerpoint/2010/main" val="1283393093"/>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Kasei Valles</a:t>
            </a:r>
            <a:endParaRPr lang="en-US" dirty="0">
              <a:solidFill>
                <a:srgbClr val="FFFF99"/>
              </a:solidFill>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PlanetaryIssue-Kestay-Fig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98" y="609600"/>
            <a:ext cx="9085627" cy="4953000"/>
          </a:xfrm>
          <a:prstGeom prst="rect">
            <a:avLst/>
          </a:prstGeom>
        </p:spPr>
      </p:pic>
      <p:cxnSp>
        <p:nvCxnSpPr>
          <p:cNvPr id="7" name="Straight Arrow Connector 6"/>
          <p:cNvCxnSpPr/>
          <p:nvPr/>
        </p:nvCxnSpPr>
        <p:spPr bwMode="auto">
          <a:xfrm flipH="1">
            <a:off x="6781800" y="1752600"/>
            <a:ext cx="533400" cy="609600"/>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
        <p:nvSpPr>
          <p:cNvPr id="8" name="TextBox 7"/>
          <p:cNvSpPr txBox="1"/>
          <p:nvPr/>
        </p:nvSpPr>
        <p:spPr>
          <a:xfrm>
            <a:off x="6629400" y="1447800"/>
            <a:ext cx="1295400" cy="307777"/>
          </a:xfrm>
          <a:prstGeom prst="rect">
            <a:avLst/>
          </a:prstGeom>
          <a:noFill/>
        </p:spPr>
        <p:txBody>
          <a:bodyPr wrap="square" rtlCol="0">
            <a:spAutoFit/>
          </a:bodyPr>
          <a:lstStyle/>
          <a:p>
            <a:r>
              <a:rPr lang="en-US" sz="1400" b="1" dirty="0" smtClean="0"/>
              <a:t>Kasei Valles</a:t>
            </a:r>
            <a:endParaRPr lang="en-US" sz="1400" b="1" dirty="0"/>
          </a:p>
        </p:txBody>
      </p:sp>
    </p:spTree>
    <p:extLst>
      <p:ext uri="{BB962C8B-B14F-4D97-AF65-F5344CB8AC3E}">
        <p14:creationId xmlns:p14="http://schemas.microsoft.com/office/powerpoint/2010/main" val="2250982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Kasei Valles – Lava Erosion</a:t>
            </a:r>
            <a:endParaRPr lang="en-US" dirty="0">
              <a:solidFill>
                <a:srgbClr val="FFFF99"/>
              </a:solidFill>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4-10-15 at 3.29.2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1371600"/>
            <a:ext cx="8093376" cy="4588935"/>
          </a:xfrm>
          <a:prstGeom prst="rect">
            <a:avLst/>
          </a:prstGeom>
        </p:spPr>
      </p:pic>
    </p:spTree>
    <p:extLst>
      <p:ext uri="{BB962C8B-B14F-4D97-AF65-F5344CB8AC3E}">
        <p14:creationId xmlns:p14="http://schemas.microsoft.com/office/powerpoint/2010/main" val="13469812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0266"/>
            <a:ext cx="8226425" cy="1146981"/>
          </a:xfrm>
          <a:noFill/>
        </p:spPr>
        <p:txBody>
          <a:bodyPr lIns="90488" rIns="90488"/>
          <a:lstStyle/>
          <a:p>
            <a:r>
              <a:rPr lang="en-US" dirty="0" smtClean="0">
                <a:solidFill>
                  <a:srgbClr val="FFFF99"/>
                </a:solidFill>
                <a:latin typeface="Arial" charset="0"/>
                <a:ea typeface="ＭＳ Ｐゴシック" charset="0"/>
                <a:cs typeface="ＭＳ Ｐゴシック" charset="0"/>
              </a:rPr>
              <a:t>Diagnostic Features of Catastrophic Lava Floods?</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3659976"/>
          </a:xfrm>
          <a:noFill/>
        </p:spPr>
        <p:txBody>
          <a:bodyPr lIns="90488" rIns="90488"/>
          <a:lstStyle/>
          <a:p>
            <a:r>
              <a:rPr lang="en-US" dirty="0" smtClean="0">
                <a:latin typeface="Arial" charset="0"/>
                <a:ea typeface="ＭＳ Ｐゴシック" charset="0"/>
                <a:cs typeface="ＭＳ Ｐゴシック" charset="0"/>
              </a:rPr>
              <a:t>Distal and medial sections do not have diagnostic features.  Suggestive features include</a:t>
            </a:r>
          </a:p>
          <a:p>
            <a:pPr lvl="1"/>
            <a:r>
              <a:rPr lang="en-US" b="0" dirty="0" smtClean="0">
                <a:latin typeface="Arial" charset="0"/>
                <a:ea typeface="ＭＳ Ｐゴシック" charset="0"/>
                <a:cs typeface="ＭＳ Ｐゴシック" charset="0"/>
              </a:rPr>
              <a:t>Extensive ponding</a:t>
            </a:r>
          </a:p>
          <a:p>
            <a:pPr lvl="1"/>
            <a:r>
              <a:rPr lang="en-US" b="0" dirty="0" smtClean="0">
                <a:latin typeface="Arial" charset="0"/>
                <a:ea typeface="ＭＳ Ｐゴシック" charset="0"/>
                <a:cs typeface="ＭＳ Ｐゴシック" charset="0"/>
              </a:rPr>
              <a:t>Extensive </a:t>
            </a:r>
            <a:r>
              <a:rPr lang="en-US" b="0" dirty="0" err="1" smtClean="0">
                <a:latin typeface="Arial" charset="0"/>
                <a:ea typeface="ＭＳ Ｐゴシック" charset="0"/>
                <a:cs typeface="ＭＳ Ｐゴシック" charset="0"/>
              </a:rPr>
              <a:t>pyroclastics</a:t>
            </a:r>
            <a:endParaRPr lang="en-US" b="0"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Erosion by lava and extensive deflation in the near-vent area appear to be diagnostic</a:t>
            </a:r>
          </a:p>
          <a:p>
            <a:pPr lvl="1"/>
            <a:r>
              <a:rPr lang="en-US" b="0" dirty="0" smtClean="0">
                <a:latin typeface="Arial" charset="0"/>
                <a:ea typeface="ＭＳ Ｐゴシック" charset="0"/>
                <a:cs typeface="ＭＳ Ｐゴシック" charset="0"/>
              </a:rPr>
              <a:t>“Near-vent” can extend for hundreds of kilometers</a:t>
            </a:r>
            <a:endParaRPr lang="en-US" b="0" dirty="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803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Conclusions</a:t>
            </a:r>
            <a:endParaRPr lang="en-US" dirty="0">
              <a:solidFill>
                <a:srgbClr val="FFFF99"/>
              </a:solidFill>
              <a:latin typeface="Arial" charset="0"/>
              <a:ea typeface="ＭＳ Ｐゴシック" charset="0"/>
              <a:cs typeface="ＭＳ Ｐゴシック" charset="0"/>
            </a:endParaRPr>
          </a:p>
        </p:txBody>
      </p:sp>
      <p:sp>
        <p:nvSpPr>
          <p:cNvPr id="17411" name="Rectangle 3"/>
          <p:cNvSpPr>
            <a:spLocks noGrp="1" noChangeArrowheads="1"/>
          </p:cNvSpPr>
          <p:nvPr>
            <p:ph type="body" idx="1"/>
          </p:nvPr>
        </p:nvSpPr>
        <p:spPr>
          <a:xfrm>
            <a:off x="457200" y="1690688"/>
            <a:ext cx="8153400" cy="2847446"/>
          </a:xfrm>
          <a:noFill/>
        </p:spPr>
        <p:txBody>
          <a:bodyPr lIns="90488" rIns="90488"/>
          <a:lstStyle/>
          <a:p>
            <a:r>
              <a:rPr lang="en-US" dirty="0" smtClean="0">
                <a:latin typeface="Arial" charset="0"/>
                <a:ea typeface="ＭＳ Ｐゴシック" charset="0"/>
                <a:cs typeface="ＭＳ Ｐゴシック" charset="0"/>
              </a:rPr>
              <a:t>The link between mass extinctions and flood basalts </a:t>
            </a:r>
            <a:r>
              <a:rPr lang="en-US" dirty="0" smtClean="0">
                <a:latin typeface="Arial" charset="0"/>
                <a:ea typeface="ＭＳ Ｐゴシック" charset="0"/>
                <a:cs typeface="ＭＳ Ｐゴシック" charset="0"/>
              </a:rPr>
              <a:t>is a search for the rare catastrophic event within a flood basal province.</a:t>
            </a:r>
          </a:p>
          <a:p>
            <a:r>
              <a:rPr lang="en-US" dirty="0" smtClean="0">
                <a:latin typeface="Arial" charset="0"/>
                <a:ea typeface="ＭＳ Ｐゴシック" charset="0"/>
                <a:cs typeface="ＭＳ Ｐゴシック" charset="0"/>
              </a:rPr>
              <a:t>Vast, t</a:t>
            </a:r>
            <a:r>
              <a:rPr lang="en-US" dirty="0" smtClean="0">
                <a:latin typeface="Arial" charset="0"/>
                <a:ea typeface="ＭＳ Ｐゴシック" charset="0"/>
                <a:cs typeface="ＭＳ Ｐゴシック" charset="0"/>
              </a:rPr>
              <a:t>urbulent, erosive, catastrophic floods of lava could be such an event.</a:t>
            </a:r>
          </a:p>
          <a:p>
            <a:r>
              <a:rPr lang="en-US" dirty="0" smtClean="0">
                <a:latin typeface="Arial" charset="0"/>
                <a:ea typeface="ＭＳ Ｐゴシック" charset="0"/>
                <a:cs typeface="ＭＳ Ｐゴシック" charset="0"/>
              </a:rPr>
              <a:t>We should search for such flows on Earth…</a:t>
            </a:r>
            <a:endParaRPr lang="en-US" dirty="0" smtClean="0">
              <a:latin typeface="Arial" charset="0"/>
              <a:ea typeface="ＭＳ Ｐゴシック" charset="0"/>
              <a:cs typeface="ＭＳ Ｐゴシック" charset="0"/>
            </a:endParaRPr>
          </a:p>
        </p:txBody>
      </p:sp>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9725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9" descr="Image of small USGS Identifier"/>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black">
          <a:xfrm>
            <a:off x="457200" y="60960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0" y="2096555"/>
            <a:ext cx="9144000" cy="3123028"/>
          </a:xfrm>
          <a:prstGeom prst="rect">
            <a:avLst/>
          </a:prstGeom>
        </p:spPr>
      </p:pic>
      <p:sp>
        <p:nvSpPr>
          <p:cNvPr id="8" name="Rectangle 7"/>
          <p:cNvSpPr/>
          <p:nvPr/>
        </p:nvSpPr>
        <p:spPr>
          <a:xfrm>
            <a:off x="4572000" y="6096000"/>
            <a:ext cx="3962400" cy="461665"/>
          </a:xfrm>
          <a:prstGeom prst="rect">
            <a:avLst/>
          </a:prstGeom>
        </p:spPr>
        <p:txBody>
          <a:bodyPr wrap="square">
            <a:spAutoFit/>
          </a:bodyPr>
          <a:lstStyle/>
          <a:p>
            <a:r>
              <a:rPr lang="en-US" sz="2400" dirty="0" err="1">
                <a:solidFill>
                  <a:schemeClr val="bg1"/>
                </a:solidFill>
                <a:latin typeface="Times New Roman"/>
                <a:cs typeface="Times New Roman"/>
              </a:rPr>
              <a:t>Bjornstad</a:t>
            </a:r>
            <a:r>
              <a:rPr lang="en-US" sz="2400" dirty="0">
                <a:solidFill>
                  <a:schemeClr val="bg1"/>
                </a:solidFill>
                <a:latin typeface="Times New Roman"/>
                <a:cs typeface="Times New Roman"/>
              </a:rPr>
              <a:t> et al., </a:t>
            </a:r>
            <a:r>
              <a:rPr lang="en-US" sz="2400" dirty="0" smtClean="0">
                <a:solidFill>
                  <a:schemeClr val="bg1"/>
                </a:solidFill>
                <a:latin typeface="Times New Roman"/>
                <a:cs typeface="Times New Roman"/>
              </a:rPr>
              <a:t>(2007</a:t>
            </a:r>
            <a:r>
              <a:rPr lang="en-US" sz="2400" dirty="0">
                <a:solidFill>
                  <a:schemeClr val="bg1"/>
                </a:solidFill>
                <a:latin typeface="Times New Roman"/>
                <a:cs typeface="Times New Roman"/>
              </a:rPr>
              <a:t>)</a:t>
            </a:r>
            <a:endParaRPr lang="en-US" sz="2400" dirty="0">
              <a:solidFill>
                <a:srgbClr val="FFFFFF"/>
              </a:solidFill>
            </a:endParaRPr>
          </a:p>
        </p:txBody>
      </p:sp>
      <p:sp>
        <p:nvSpPr>
          <p:cNvPr id="9" name="Rectangle 2"/>
          <p:cNvSpPr>
            <a:spLocks noGrp="1" noChangeArrowheads="1"/>
          </p:cNvSpPr>
          <p:nvPr>
            <p:ph type="title"/>
          </p:nvPr>
        </p:nvSpPr>
        <p:spPr>
          <a:xfrm>
            <a:off x="457200" y="533400"/>
            <a:ext cx="8226425" cy="620713"/>
          </a:xfrm>
          <a:noFill/>
        </p:spPr>
        <p:txBody>
          <a:bodyPr lIns="90488" rIns="90488"/>
          <a:lstStyle/>
          <a:p>
            <a:r>
              <a:rPr lang="en-US" dirty="0" smtClean="0">
                <a:solidFill>
                  <a:srgbClr val="FFFF99"/>
                </a:solidFill>
                <a:latin typeface="Arial" charset="0"/>
                <a:ea typeface="ＭＳ Ｐゴシック" charset="0"/>
                <a:cs typeface="ＭＳ Ｐゴシック" charset="0"/>
              </a:rPr>
              <a:t>We seek a bigger version of this?</a:t>
            </a:r>
            <a:endParaRPr lang="en-US" dirty="0">
              <a:solidFill>
                <a:srgbClr val="FFFF99"/>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68123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Desktop">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sk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latin typeface="Arial" pitchFamily="-11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a:ln>
              <a:noFill/>
            </a:ln>
            <a:solidFill>
              <a:schemeClr val="tx1"/>
            </a:solidFill>
            <a:effectLst/>
            <a:latin typeface="Arial" pitchFamily="-110" charset="0"/>
          </a:defRPr>
        </a:defPPr>
      </a:lstStyle>
    </a:lnDef>
  </a:objectDefaults>
  <a:extraClrSchemeLst>
    <a:extraClrScheme>
      <a:clrScheme name="Deskto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kto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kto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kto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kto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kto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kto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docProps/app.xml><?xml version="1.0" encoding="utf-8"?>
<Properties xmlns="http://schemas.openxmlformats.org/officeDocument/2006/extended-properties" xmlns:vt="http://schemas.openxmlformats.org/officeDocument/2006/docPropsVTypes">
  <Template/>
  <TotalTime>14010</TotalTime>
  <Pages>4</Pages>
  <Words>497</Words>
  <Application>Microsoft Macintosh PowerPoint</Application>
  <PresentationFormat>On-screen Show (4:3)</PresentationFormat>
  <Paragraphs>80</Paragraphs>
  <Slides>20</Slides>
  <Notes>18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Desktop</vt:lpstr>
      <vt:lpstr>Catastrophic Floods of Basalt: Lessons from Mars</vt:lpstr>
      <vt:lpstr>Key Points</vt:lpstr>
      <vt:lpstr>Surely more than a coincidence?</vt:lpstr>
      <vt:lpstr>But expect only regional effects from flood basalt eruptions</vt:lpstr>
      <vt:lpstr>Missing link in the “kill chain”</vt:lpstr>
      <vt:lpstr>PowerPoint Presentation</vt:lpstr>
      <vt:lpstr>PowerPoint Presentation</vt:lpstr>
      <vt:lpstr>PowerPoint Presentation</vt:lpstr>
      <vt:lpstr>Athabasca Valles Flood Lava (Aav)</vt:lpstr>
      <vt:lpstr>Aav – Full Extent</vt:lpstr>
      <vt:lpstr>Aav – Distal Section</vt:lpstr>
      <vt:lpstr>Aav – Medial Section</vt:lpstr>
      <vt:lpstr>Near-Vent</vt:lpstr>
      <vt:lpstr>Aav – Lava Flux (part 1)</vt:lpstr>
      <vt:lpstr>Aav – Lava Flux (part 2)</vt:lpstr>
      <vt:lpstr>Kasei Valles</vt:lpstr>
      <vt:lpstr>Kasei Valles – Lava Erosion</vt:lpstr>
      <vt:lpstr>Diagnostic Features of Catastrophic Lava Floods?</vt:lpstr>
      <vt:lpstr>Conclusions</vt:lpstr>
      <vt:lpstr>We seek a bigger version of this?</vt:lpstr>
    </vt:vector>
  </TitlesOfParts>
  <Manager>Visual Identity Committee</Manager>
  <Company>USGS</Company>
  <LinksUpToDate>false</LinksUpToDate>
  <SharedDoc>false</SharedDoc>
  <HyperlinkBase>http://www.usgs.gov/visual-id/specs/slides/slide.html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Information and a Collection of Templates for USGS Slide Presentations</dc:title>
  <dc:subject>General Information and Templates with USGS Visual Identity (VID)</dc:subject>
  <dc:creator>Source: Carolyn Reid and Maura Harrison</dc:creator>
  <cp:keywords>slides, vugraphs, presentation, Arial, font, windows, templates</cp:keywords>
  <dc:description>Updated to incorporate revised Visual Identity (VID) System guidelines on fonts.  An exception to using the VID fonts is allowed for presentation materials.   The font Arial Bold should be substituted for the VID fonts Univers Condensed Bold and Times Roman</dc:description>
  <cp:lastModifiedBy>Laszlo Kestay</cp:lastModifiedBy>
  <cp:revision>368</cp:revision>
  <cp:lastPrinted>2010-10-26T00:05:29Z</cp:lastPrinted>
  <dcterms:created xsi:type="dcterms:W3CDTF">2010-10-25T20:26:40Z</dcterms:created>
  <dcterms:modified xsi:type="dcterms:W3CDTF">2014-10-20T18:13:31Z</dcterms:modified>
  <cp:category>slide presentation template</cp:category>
</cp:coreProperties>
</file>