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65" r:id="rId3"/>
    <p:sldId id="268" r:id="rId4"/>
    <p:sldId id="269" r:id="rId5"/>
    <p:sldId id="262" r:id="rId6"/>
    <p:sldId id="280" r:id="rId7"/>
    <p:sldId id="277" r:id="rId8"/>
    <p:sldId id="278" r:id="rId9"/>
    <p:sldId id="279" r:id="rId10"/>
    <p:sldId id="274" r:id="rId11"/>
    <p:sldId id="270" r:id="rId12"/>
    <p:sldId id="271" r:id="rId13"/>
    <p:sldId id="275" r:id="rId14"/>
    <p:sldId id="272" r:id="rId15"/>
    <p:sldId id="276" r:id="rId16"/>
    <p:sldId id="273" r:id="rId17"/>
    <p:sldId id="282" r:id="rId18"/>
    <p:sldId id="284" r:id="rId19"/>
    <p:sldId id="285" r:id="rId20"/>
    <p:sldId id="287" r:id="rId21"/>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mn-cs"/>
      </a:defRPr>
    </a:lvl1pPr>
    <a:lvl2pPr marL="457200" algn="l" defTabSz="457200" rtl="0" fontAlgn="base">
      <a:spcBef>
        <a:spcPct val="0"/>
      </a:spcBef>
      <a:spcAft>
        <a:spcPct val="0"/>
      </a:spcAft>
      <a:defRPr kern="1200">
        <a:solidFill>
          <a:schemeClr val="tx1"/>
        </a:solidFill>
        <a:latin typeface="Arial" charset="0"/>
        <a:ea typeface="+mn-ea"/>
        <a:cs typeface="+mn-cs"/>
      </a:defRPr>
    </a:lvl2pPr>
    <a:lvl3pPr marL="914400" algn="l" defTabSz="457200" rtl="0" fontAlgn="base">
      <a:spcBef>
        <a:spcPct val="0"/>
      </a:spcBef>
      <a:spcAft>
        <a:spcPct val="0"/>
      </a:spcAft>
      <a:defRPr kern="1200">
        <a:solidFill>
          <a:schemeClr val="tx1"/>
        </a:solidFill>
        <a:latin typeface="Arial" charset="0"/>
        <a:ea typeface="+mn-ea"/>
        <a:cs typeface="+mn-cs"/>
      </a:defRPr>
    </a:lvl3pPr>
    <a:lvl4pPr marL="1371600" algn="l" defTabSz="457200" rtl="0" fontAlgn="base">
      <a:spcBef>
        <a:spcPct val="0"/>
      </a:spcBef>
      <a:spcAft>
        <a:spcPct val="0"/>
      </a:spcAft>
      <a:defRPr kern="1200">
        <a:solidFill>
          <a:schemeClr val="tx1"/>
        </a:solidFill>
        <a:latin typeface="Arial" charset="0"/>
        <a:ea typeface="+mn-ea"/>
        <a:cs typeface="+mn-cs"/>
      </a:defRPr>
    </a:lvl4pPr>
    <a:lvl5pPr marL="1828800" algn="l" defTabSz="457200"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86385" autoAdjust="0"/>
  </p:normalViewPr>
  <p:slideViewPr>
    <p:cSldViewPr snapToObjects="1">
      <p:cViewPr varScale="1">
        <p:scale>
          <a:sx n="84" d="100"/>
          <a:sy n="84" d="100"/>
        </p:scale>
        <p:origin x="-384" y="-90"/>
      </p:cViewPr>
      <p:guideLst>
        <p:guide orient="horz" pos="2160"/>
        <p:guide pos="3839"/>
      </p:guideLst>
    </p:cSldViewPr>
  </p:slideViewPr>
  <p:notesTextViewPr>
    <p:cViewPr>
      <p:scale>
        <a:sx n="100" d="100"/>
        <a:sy n="100" d="100"/>
      </p:scale>
      <p:origin x="0" y="0"/>
    </p:cViewPr>
  </p:notesTextViewPr>
  <p:sorterViewPr>
    <p:cViewPr>
      <p:scale>
        <a:sx n="100" d="100"/>
        <a:sy n="100" d="100"/>
      </p:scale>
      <p:origin x="0" y="-6564"/>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n-US"/>
          </a:p>
        </p:txBody>
      </p:sp>
      <p:sp>
        <p:nvSpPr>
          <p:cNvPr id="532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597696C7-B0DE-4939-9DF8-62AAC0F0B2DF}" type="datetimeFigureOut">
              <a:rPr lang="en-US"/>
              <a:pPr>
                <a:defRPr/>
              </a:pPr>
              <a:t>10/29/2014</a:t>
            </a:fld>
            <a:endParaRPr lang="en-US"/>
          </a:p>
        </p:txBody>
      </p:sp>
      <p:sp>
        <p:nvSpPr>
          <p:cNvPr id="17412"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p:spPr>
      </p:sp>
      <p:sp>
        <p:nvSpPr>
          <p:cNvPr id="532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32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n-US"/>
          </a:p>
        </p:txBody>
      </p:sp>
      <p:sp>
        <p:nvSpPr>
          <p:cNvPr id="532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3D1AB057-5AEA-48A5-AE10-E318BFBE185D}"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8" Type="http://schemas.openxmlformats.org/officeDocument/2006/relationships/hyperlink" Target="http://en.wikipedia.org/wiki/International_Decade_for_Natural_Disaster_Reduction" TargetMode="External"/><Relationship Id="rId13" Type="http://schemas.openxmlformats.org/officeDocument/2006/relationships/hyperlink" Target="http://en.wikipedia.org/wiki/Landslide" TargetMode="External"/><Relationship Id="rId3" Type="http://schemas.openxmlformats.org/officeDocument/2006/relationships/hyperlink" Target="http://en.wikipedia.org/wiki/Disaster_risk_reduction" TargetMode="External"/><Relationship Id="rId7" Type="http://schemas.openxmlformats.org/officeDocument/2006/relationships/hyperlink" Target="http://en.wikipedia.org/wiki/United_Nations_General_Assembly" TargetMode="External"/><Relationship Id="rId12" Type="http://schemas.openxmlformats.org/officeDocument/2006/relationships/hyperlink" Target="http://en.wikipedia.org/wiki/Flood" TargetMode="External"/><Relationship Id="rId2" Type="http://schemas.openxmlformats.org/officeDocument/2006/relationships/slide" Target="../slides/slide3.xml"/><Relationship Id="rId16" Type="http://schemas.openxmlformats.org/officeDocument/2006/relationships/hyperlink" Target="http://en.wikipedia.org/wiki/Locust" TargetMode="External"/><Relationship Id="rId1" Type="http://schemas.openxmlformats.org/officeDocument/2006/relationships/notesMaster" Target="../notesMasters/notesMaster1.xml"/><Relationship Id="rId6" Type="http://schemas.openxmlformats.org/officeDocument/2006/relationships/hyperlink" Target="http://en.wikipedia.org/wiki/UNDP" TargetMode="External"/><Relationship Id="rId11" Type="http://schemas.openxmlformats.org/officeDocument/2006/relationships/hyperlink" Target="http://en.wikipedia.org/wiki/Tsunami" TargetMode="External"/><Relationship Id="rId5" Type="http://schemas.openxmlformats.org/officeDocument/2006/relationships/hyperlink" Target="http://en.wikipedia.org/wiki/UNISDR" TargetMode="External"/><Relationship Id="rId15" Type="http://schemas.openxmlformats.org/officeDocument/2006/relationships/hyperlink" Target="http://en.wikipedia.org/wiki/Drought" TargetMode="External"/><Relationship Id="rId10" Type="http://schemas.openxmlformats.org/officeDocument/2006/relationships/hyperlink" Target="http://en.wikipedia.org/wiki/Earthquake" TargetMode="External"/><Relationship Id="rId4" Type="http://schemas.openxmlformats.org/officeDocument/2006/relationships/hyperlink" Target="http://en.wikipedia.org/wiki/Emergency_management" TargetMode="External"/><Relationship Id="rId9" Type="http://schemas.openxmlformats.org/officeDocument/2006/relationships/hyperlink" Target="http://en.wikipedia.org/wiki/Natural_disaster" TargetMode="External"/><Relationship Id="rId14" Type="http://schemas.openxmlformats.org/officeDocument/2006/relationships/hyperlink" Target="http://en.wikipedia.org/wiki/Volcanic_eruption"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ChangeArrowheads="1" noTextEdit="1"/>
          </p:cNvSpPr>
          <p:nvPr>
            <p:ph type="sldImg"/>
          </p:nvPr>
        </p:nvSpPr>
        <p:spPr>
          <a:ln/>
        </p:spPr>
      </p:sp>
      <p:sp>
        <p:nvSpPr>
          <p:cNvPr id="21506" name="Rectangle 3"/>
          <p:cNvSpPr>
            <a:spLocks noGrp="1" noChangeArrowheads="1"/>
          </p:cNvSpPr>
          <p:nvPr>
            <p:ph type="body" idx="1"/>
          </p:nvPr>
        </p:nvSpPr>
        <p:spPr>
          <a:noFill/>
          <a:ln/>
        </p:spPr>
        <p:txBody>
          <a:bodyPr/>
          <a:lstStyle/>
          <a:p>
            <a:pPr eaLnBrk="1" hangingPunct="1">
              <a:lnSpc>
                <a:spcPct val="80000"/>
              </a:lnSpc>
            </a:pPr>
            <a:r>
              <a:rPr lang="en-US" sz="900" smtClean="0"/>
              <a:t>1990, International Decade for Natural Disaster Reduction (IDNDR) – planning and management</a:t>
            </a:r>
          </a:p>
          <a:p>
            <a:pPr eaLnBrk="1" hangingPunct="1">
              <a:lnSpc>
                <a:spcPct val="80000"/>
              </a:lnSpc>
            </a:pPr>
            <a:r>
              <a:rPr lang="en-US" sz="900" smtClean="0"/>
              <a:t>1994, Yokohama Strategy and Plan of Action for a Safer World – coordination and prevention</a:t>
            </a:r>
          </a:p>
          <a:p>
            <a:pPr eaLnBrk="1" hangingPunct="1">
              <a:lnSpc>
                <a:spcPct val="80000"/>
              </a:lnSpc>
            </a:pPr>
            <a:r>
              <a:rPr lang="en-US" sz="900" smtClean="0"/>
              <a:t>1999, UN International Strategy for Disaster Reduction (UNISDR) – sustainable risk reduction</a:t>
            </a:r>
          </a:p>
          <a:p>
            <a:pPr eaLnBrk="1" hangingPunct="1">
              <a:lnSpc>
                <a:spcPct val="80000"/>
              </a:lnSpc>
            </a:pPr>
            <a:r>
              <a:rPr lang="en-US" sz="900" smtClean="0"/>
              <a:t>2005, Hyogo Framework for Action (HFA) – Building Resilience of Nations and Communities</a:t>
            </a:r>
          </a:p>
          <a:p>
            <a:pPr eaLnBrk="1" hangingPunct="1">
              <a:lnSpc>
                <a:spcPct val="80000"/>
              </a:lnSpc>
            </a:pPr>
            <a:r>
              <a:rPr lang="en-US" sz="900" smtClean="0"/>
              <a:t>2006, Global Platform for DRR – biennial forum on HFA strategic guidance and implementation</a:t>
            </a:r>
            <a:endParaRPr lang="en-US" sz="800" b="1" smtClean="0"/>
          </a:p>
          <a:p>
            <a:pPr eaLnBrk="1" hangingPunct="1">
              <a:lnSpc>
                <a:spcPct val="80000"/>
              </a:lnSpc>
            </a:pPr>
            <a:endParaRPr lang="en-US" sz="800" b="1" smtClean="0"/>
          </a:p>
          <a:p>
            <a:pPr eaLnBrk="1" hangingPunct="1">
              <a:lnSpc>
                <a:spcPct val="80000"/>
              </a:lnSpc>
            </a:pPr>
            <a:endParaRPr lang="en-US" sz="800" b="1" smtClean="0"/>
          </a:p>
          <a:p>
            <a:pPr eaLnBrk="1" hangingPunct="1">
              <a:lnSpc>
                <a:spcPct val="80000"/>
              </a:lnSpc>
            </a:pPr>
            <a:r>
              <a:rPr lang="en-US" sz="800" b="1" smtClean="0"/>
              <a:t>Disaster risk reduction</a:t>
            </a:r>
            <a:r>
              <a:rPr lang="en-US" sz="800" smtClean="0"/>
              <a:t> (</a:t>
            </a:r>
            <a:r>
              <a:rPr lang="en-US" sz="800" b="1" smtClean="0"/>
              <a:t>DRR</a:t>
            </a:r>
            <a:r>
              <a:rPr lang="en-US" sz="800" smtClean="0"/>
              <a:t>) is a systematic approach to identifying, assessing and reducing the risks of disaster. It aims to reduce socio-economic vulnerabilities to disaster as well as dealing with the environmental and other hazards that trigger them: Here it has been strongly influenced by the mass of research on vulnerability that has appeared in print since the mid-1970s.</a:t>
            </a:r>
            <a:r>
              <a:rPr lang="en-US" sz="800" smtClean="0">
                <a:hlinkClick r:id="rId3"/>
              </a:rPr>
              <a:t>[1]</a:t>
            </a:r>
            <a:r>
              <a:rPr lang="en-US" sz="800" smtClean="0"/>
              <a:t> It is the responsibility of development and relief agencies alike. It should be an integral part of the way such organisations do their work, not an add-on or one-off action. DRR is very wide-ranging: Its scope is much broader and deeper than conventional </a:t>
            </a:r>
            <a:r>
              <a:rPr lang="en-US" sz="800" smtClean="0">
                <a:hlinkClick r:id="rId4" tooltip="Emergency management"/>
              </a:rPr>
              <a:t>emergency management</a:t>
            </a:r>
            <a:r>
              <a:rPr lang="en-US" sz="800" smtClean="0"/>
              <a:t>. There is potential for DRR initiatives in just about every sector of development and humanitarian work.</a:t>
            </a:r>
          </a:p>
          <a:p>
            <a:pPr eaLnBrk="1" hangingPunct="1">
              <a:lnSpc>
                <a:spcPct val="80000"/>
              </a:lnSpc>
            </a:pPr>
            <a:r>
              <a:rPr lang="en-US" sz="800" smtClean="0"/>
              <a:t>The most commonly cited definition of DRR is one used by UN agencies such as </a:t>
            </a:r>
            <a:r>
              <a:rPr lang="en-US" sz="800" smtClean="0">
                <a:hlinkClick r:id="rId5" tooltip="UNISDR"/>
              </a:rPr>
              <a:t>UNISDR</a:t>
            </a:r>
            <a:r>
              <a:rPr lang="en-US" sz="800" smtClean="0"/>
              <a:t> and </a:t>
            </a:r>
            <a:r>
              <a:rPr lang="en-US" sz="800" smtClean="0">
                <a:hlinkClick r:id="rId6" tooltip="UNDP"/>
              </a:rPr>
              <a:t>UNDP</a:t>
            </a:r>
            <a:r>
              <a:rPr lang="en-US" sz="800" smtClean="0"/>
              <a:t>: "The conceptual framework of elements considered with the possibilities to minimize vulnerabilities and disaster risks throughout a society, to avoid (prevention) or to limit (mitigation and preparedness) the adverse impacts of hazards, within the broad context of sustainable development."</a:t>
            </a:r>
            <a:r>
              <a:rPr lang="en-US" sz="800" smtClean="0">
                <a:hlinkClick r:id="rId3"/>
              </a:rPr>
              <a:t>[2]</a:t>
            </a:r>
            <a:endParaRPr lang="en-US" sz="800" smtClean="0"/>
          </a:p>
          <a:p>
            <a:pPr eaLnBrk="1" hangingPunct="1">
              <a:lnSpc>
                <a:spcPct val="80000"/>
              </a:lnSpc>
            </a:pPr>
            <a:endParaRPr lang="en-US" sz="800" smtClean="0"/>
          </a:p>
          <a:p>
            <a:pPr eaLnBrk="1" hangingPunct="1">
              <a:lnSpc>
                <a:spcPct val="80000"/>
              </a:lnSpc>
            </a:pPr>
            <a:r>
              <a:rPr lang="en-US" sz="800" smtClean="0"/>
              <a:t>The </a:t>
            </a:r>
            <a:r>
              <a:rPr lang="en-US" sz="800" smtClean="0">
                <a:hlinkClick r:id="rId7" tooltip="United Nations General Assembly"/>
              </a:rPr>
              <a:t>United Nations General Assembly</a:t>
            </a:r>
            <a:r>
              <a:rPr lang="en-US" sz="800" smtClean="0"/>
              <a:t> designated the 1990s as the </a:t>
            </a:r>
            <a:r>
              <a:rPr lang="en-US" sz="800" b="1" smtClean="0"/>
              <a:t>International Decade for Natural Disaster Reduction</a:t>
            </a:r>
            <a:r>
              <a:rPr lang="en-US" sz="800" smtClean="0"/>
              <a:t> (IDNDR).</a:t>
            </a:r>
            <a:r>
              <a:rPr lang="en-US" sz="800" smtClean="0">
                <a:hlinkClick r:id="rId8"/>
              </a:rPr>
              <a:t>[1]</a:t>
            </a:r>
            <a:endParaRPr lang="en-US" sz="800" smtClean="0"/>
          </a:p>
          <a:p>
            <a:pPr eaLnBrk="1" hangingPunct="1">
              <a:lnSpc>
                <a:spcPct val="80000"/>
              </a:lnSpc>
            </a:pPr>
            <a:r>
              <a:rPr lang="en-US" sz="800" smtClean="0"/>
              <a:t>Its basic objective was to decrease the loss of life, property destruction and social and economic disruption caused by </a:t>
            </a:r>
            <a:r>
              <a:rPr lang="en-US" sz="800" smtClean="0">
                <a:hlinkClick r:id="rId9" tooltip="Natural disaster"/>
              </a:rPr>
              <a:t>natural disasters</a:t>
            </a:r>
            <a:r>
              <a:rPr lang="en-US" sz="800" smtClean="0"/>
              <a:t>, such as </a:t>
            </a:r>
            <a:r>
              <a:rPr lang="en-US" sz="800" smtClean="0">
                <a:hlinkClick r:id="rId10" tooltip="Earthquake"/>
              </a:rPr>
              <a:t>earthquakes</a:t>
            </a:r>
            <a:r>
              <a:rPr lang="en-US" sz="800" smtClean="0"/>
              <a:t>, </a:t>
            </a:r>
            <a:r>
              <a:rPr lang="en-US" sz="800" smtClean="0">
                <a:hlinkClick r:id="rId11" tooltip="Tsunami"/>
              </a:rPr>
              <a:t>tsunamis</a:t>
            </a:r>
            <a:r>
              <a:rPr lang="en-US" sz="800" smtClean="0"/>
              <a:t>, </a:t>
            </a:r>
            <a:r>
              <a:rPr lang="en-US" sz="800" smtClean="0">
                <a:hlinkClick r:id="rId12" tooltip="Flood"/>
              </a:rPr>
              <a:t>floods</a:t>
            </a:r>
            <a:r>
              <a:rPr lang="en-US" sz="800" smtClean="0"/>
              <a:t>, </a:t>
            </a:r>
            <a:r>
              <a:rPr lang="en-US" sz="800" smtClean="0">
                <a:hlinkClick r:id="rId13" tooltip="Landslide"/>
              </a:rPr>
              <a:t>landslides</a:t>
            </a:r>
            <a:r>
              <a:rPr lang="en-US" sz="800" smtClean="0"/>
              <a:t>, </a:t>
            </a:r>
            <a:r>
              <a:rPr lang="en-US" sz="800" smtClean="0">
                <a:hlinkClick r:id="rId14" tooltip="Volcanic eruption"/>
              </a:rPr>
              <a:t>volcanic eruptions</a:t>
            </a:r>
            <a:r>
              <a:rPr lang="en-US" sz="800" smtClean="0"/>
              <a:t>, </a:t>
            </a:r>
            <a:r>
              <a:rPr lang="en-US" sz="800" smtClean="0">
                <a:hlinkClick r:id="rId15" tooltip="Drought"/>
              </a:rPr>
              <a:t>droughts</a:t>
            </a:r>
            <a:r>
              <a:rPr lang="en-US" sz="800" smtClean="0"/>
              <a:t>, </a:t>
            </a:r>
            <a:r>
              <a:rPr lang="en-US" sz="800" smtClean="0">
                <a:hlinkClick r:id="rId16" tooltip="Locust"/>
              </a:rPr>
              <a:t>locust</a:t>
            </a:r>
            <a:r>
              <a:rPr lang="en-US" sz="800" smtClean="0"/>
              <a:t> infestations, and other disasters of natural origin.  (via National Disaster Management Plans)</a:t>
            </a:r>
          </a:p>
          <a:p>
            <a:pPr eaLnBrk="1" hangingPunct="1">
              <a:lnSpc>
                <a:spcPct val="80000"/>
              </a:lnSpc>
            </a:pPr>
            <a:endParaRPr lang="en-US" sz="800" smtClean="0"/>
          </a:p>
          <a:p>
            <a:pPr eaLnBrk="1" hangingPunct="1">
              <a:lnSpc>
                <a:spcPct val="80000"/>
              </a:lnSpc>
            </a:pPr>
            <a:r>
              <a:rPr lang="en-US" sz="800" smtClean="0"/>
              <a:t>Yokohama Strategy integrated prevention into risk management and fostered coordination of approaches from local to international levels</a:t>
            </a:r>
          </a:p>
          <a:p>
            <a:pPr eaLnBrk="1" hangingPunct="1">
              <a:lnSpc>
                <a:spcPct val="80000"/>
              </a:lnSpc>
            </a:pPr>
            <a:endParaRPr lang="en-US" sz="800" smtClean="0"/>
          </a:p>
          <a:p>
            <a:pPr eaLnBrk="1" hangingPunct="1">
              <a:lnSpc>
                <a:spcPct val="80000"/>
              </a:lnSpc>
            </a:pPr>
            <a:r>
              <a:rPr lang="en-US" sz="800" smtClean="0"/>
              <a:t>Three strategic goals of the Hyogo Framework for Action: Building the Resilience of Nations and Communities to Disaster: 1) integrating DRR into sustainable development policies and planning, 2) developing and strengthening institutions, mechanisms and capacities to build resilience to hazards, and 3) incorporating risk reduction approaches into emergency preparedness, response, and recovery programmes.</a:t>
            </a:r>
          </a:p>
          <a:p>
            <a:pPr eaLnBrk="1" hangingPunct="1">
              <a:lnSpc>
                <a:spcPct val="80000"/>
              </a:lnSpc>
            </a:pPr>
            <a:endParaRPr lang="en-US" sz="800" smtClean="0"/>
          </a:p>
          <a:p>
            <a:pPr eaLnBrk="1" hangingPunct="1">
              <a:lnSpc>
                <a:spcPct val="80000"/>
              </a:lnSpc>
            </a:pPr>
            <a:r>
              <a:rPr lang="en-US" sz="800" smtClean="0"/>
              <a:t>UNISDR leads the preparation and follow-up of the Global Platform for Disaster Risk Reduction, establishment in 2006 (GA resolution 61/198). </a:t>
            </a:r>
          </a:p>
          <a:p>
            <a:pPr eaLnBrk="1" hangingPunct="1">
              <a:lnSpc>
                <a:spcPct val="80000"/>
              </a:lnSpc>
            </a:pPr>
            <a:r>
              <a:rPr lang="en-US" sz="800" smtClean="0"/>
              <a:t>The Global Platform has become the main global forum for disaster risk reduction and for the provision of strategic and coherent guidance for the implementation of the Hyogo Framework and to share experience among stakeholders. </a:t>
            </a:r>
          </a:p>
          <a:p>
            <a:pPr eaLnBrk="1" hangingPunct="1">
              <a:lnSpc>
                <a:spcPct val="80000"/>
              </a:lnSpc>
            </a:pPr>
            <a:endParaRPr lang="en-US" sz="800" smtClean="0"/>
          </a:p>
          <a:p>
            <a:pPr eaLnBrk="1" hangingPunct="1">
              <a:lnSpc>
                <a:spcPct val="80000"/>
              </a:lnSpc>
            </a:pPr>
            <a:r>
              <a:rPr lang="en-US" sz="800" smtClean="0"/>
              <a:t>Other areas of work for UNISDR includes issuing the Global Assessment Report on Disaster Risk Reduction every two years, supporting countries in monitoring risk trends and the implementation of the Hyogo Framework for Action, and leading global campaigns on disaster risk reduction for safer schools, safer hospitals and safer cities.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Rot="1" noChangeAspect="1" noChangeArrowheads="1" noTextEdit="1"/>
          </p:cNvSpPr>
          <p:nvPr>
            <p:ph type="sldImg"/>
          </p:nvPr>
        </p:nvSpPr>
        <p:spPr>
          <a:ln/>
        </p:spPr>
      </p:sp>
      <p:sp>
        <p:nvSpPr>
          <p:cNvPr id="25602" name="Rectangle 3"/>
          <p:cNvSpPr>
            <a:spLocks noGrp="1" noChangeArrowheads="1"/>
          </p:cNvSpPr>
          <p:nvPr>
            <p:ph type="body" idx="1"/>
          </p:nvPr>
        </p:nvSpPr>
        <p:spPr>
          <a:noFill/>
          <a:ln/>
        </p:spPr>
        <p:txBody>
          <a:bodyPr/>
          <a:lstStyle/>
          <a:p>
            <a:pPr eaLnBrk="1" hangingPunct="1"/>
            <a:r>
              <a:rPr lang="en-US" smtClean="0"/>
              <a:t>ACTION AGENDA</a:t>
            </a:r>
          </a:p>
          <a:p>
            <a:pPr eaLnBrk="1" hangingPunct="1"/>
            <a:r>
              <a:rPr lang="en-US" smtClean="0"/>
              <a:t>Integrated research and scientific assessment of risk</a:t>
            </a:r>
          </a:p>
          <a:p>
            <a:pPr eaLnBrk="1" hangingPunct="1"/>
            <a:r>
              <a:rPr lang="en-US" smtClean="0"/>
              <a:t>International science advisory mechanism</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descr="Celestia-R1---OverlayTitleHD.png"/>
          <p:cNvPicPr>
            <a:picLocks noChangeAspect="1"/>
          </p:cNvPicPr>
          <p:nvPr/>
        </p:nvPicPr>
        <p:blipFill>
          <a:blip r:embed="rId2"/>
          <a:srcRect/>
          <a:stretch>
            <a:fillRect/>
          </a:stretch>
        </p:blipFill>
        <p:spPr bwMode="auto">
          <a:xfrm>
            <a:off x="0" y="0"/>
            <a:ext cx="12188825" cy="6856413"/>
          </a:xfrm>
          <a:prstGeom prst="rect">
            <a:avLst/>
          </a:prstGeom>
          <a:noFill/>
          <a:ln w="9525">
            <a:noFill/>
            <a:miter lim="800000"/>
            <a:headEnd/>
            <a:tailEnd/>
          </a:ln>
        </p:spPr>
      </p:pic>
      <p:sp>
        <p:nvSpPr>
          <p:cNvPr id="2" name="Title 1"/>
          <p:cNvSpPr>
            <a:spLocks noGrp="1"/>
          </p:cNvSpPr>
          <p:nvPr>
            <p:ph type="ctrTitle"/>
          </p:nvPr>
        </p:nvSpPr>
        <p:spPr>
          <a:xfrm>
            <a:off x="3962399" y="1964267"/>
            <a:ext cx="7197726" cy="2421464"/>
          </a:xfrm>
        </p:spPr>
        <p:txBody>
          <a:bodyPr anchor="b"/>
          <a:lstStyle>
            <a:lvl1pPr algn="r">
              <a:defRPr sz="4800">
                <a:effectLst/>
              </a:defRPr>
            </a:lvl1pPr>
          </a:lstStyle>
          <a:p>
            <a:r>
              <a:rPr lang="en-US" smtClean="0"/>
              <a:t>Click to edit Master title style</a:t>
            </a:r>
            <a:endParaRPr lang="en-US"/>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Date Placeholder 3"/>
          <p:cNvSpPr>
            <a:spLocks noGrp="1"/>
          </p:cNvSpPr>
          <p:nvPr>
            <p:ph type="dt" sz="half" idx="10"/>
          </p:nvPr>
        </p:nvSpPr>
        <p:spPr>
          <a:xfrm>
            <a:off x="8932863" y="5870575"/>
            <a:ext cx="1600200" cy="377825"/>
          </a:xfrm>
        </p:spPr>
        <p:txBody>
          <a:bodyPr/>
          <a:lstStyle>
            <a:lvl1pPr>
              <a:defRPr/>
            </a:lvl1pPr>
          </a:lstStyle>
          <a:p>
            <a:pPr>
              <a:defRPr/>
            </a:pPr>
            <a:fld id="{427EA753-10A1-43E1-A689-437D32AD76D3}" type="datetimeFigureOut">
              <a:rPr lang="en-US"/>
              <a:pPr>
                <a:defRPr/>
              </a:pPr>
              <a:t>10/29/2014</a:t>
            </a:fld>
            <a:endParaRPr lang="en-US"/>
          </a:p>
        </p:txBody>
      </p:sp>
      <p:sp>
        <p:nvSpPr>
          <p:cNvPr id="6" name="Footer Placeholder 4"/>
          <p:cNvSpPr>
            <a:spLocks noGrp="1"/>
          </p:cNvSpPr>
          <p:nvPr>
            <p:ph type="ftr" sz="quarter" idx="11"/>
          </p:nvPr>
        </p:nvSpPr>
        <p:spPr>
          <a:xfrm>
            <a:off x="3962400" y="5870575"/>
            <a:ext cx="4894263" cy="377825"/>
          </a:xfrm>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10609263" y="5870575"/>
            <a:ext cx="550862" cy="377825"/>
          </a:xfrm>
        </p:spPr>
        <p:txBody>
          <a:bodyPr/>
          <a:lstStyle>
            <a:lvl1pPr>
              <a:defRPr/>
            </a:lvl1pPr>
          </a:lstStyle>
          <a:p>
            <a:pPr>
              <a:defRPr/>
            </a:pPr>
            <a:fld id="{D917B2C9-2001-4B0A-A7E9-B34797EBD3BE}" type="slidenum">
              <a:rPr/>
              <a:pPr>
                <a:defRPr/>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descr="Celestia-R1---OverlayContentHD.png"/>
          <p:cNvPicPr>
            <a:picLocks noChangeAspect="1"/>
          </p:cNvPicPr>
          <p:nvPr/>
        </p:nvPicPr>
        <p:blipFill>
          <a:blip r:embed="rId2"/>
          <a:srcRect/>
          <a:stretch>
            <a:fillRect/>
          </a:stretch>
        </p:blipFill>
        <p:spPr bwMode="auto">
          <a:xfrm>
            <a:off x="0" y="0"/>
            <a:ext cx="12188825" cy="6856413"/>
          </a:xfrm>
          <a:prstGeom prst="rect">
            <a:avLst/>
          </a:prstGeom>
          <a:noFill/>
          <a:ln w="9525">
            <a:noFill/>
            <a:miter lim="800000"/>
            <a:headEnd/>
            <a:tailEnd/>
          </a:ln>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D6D56203-E0AF-4C20-A368-09714AED98A4}" type="datetimeFigureOut">
              <a:rPr lang="en-US"/>
              <a:pPr>
                <a:defRPr/>
              </a:pPr>
              <a:t>10/29/2014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A14AF86-8994-49F2-AC89-D373472DC07F}" type="slidenum">
              <a:rPr/>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6" descr="Celestia-R1---OverlayContentHD.png"/>
          <p:cNvPicPr>
            <a:picLocks noChangeAspect="1"/>
          </p:cNvPicPr>
          <p:nvPr/>
        </p:nvPicPr>
        <p:blipFill>
          <a:blip r:embed="rId2"/>
          <a:srcRect/>
          <a:stretch>
            <a:fillRect/>
          </a:stretch>
        </p:blipFill>
        <p:spPr bwMode="auto">
          <a:xfrm>
            <a:off x="0" y="0"/>
            <a:ext cx="12188825" cy="6856413"/>
          </a:xfrm>
          <a:prstGeom prst="rect">
            <a:avLst/>
          </a:prstGeom>
          <a:noFill/>
          <a:ln w="9525">
            <a:noFill/>
            <a:miter lim="800000"/>
            <a:headEnd/>
            <a:tailEnd/>
          </a:ln>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C392659-B553-4409-AD56-6CCD951564C6}" type="datetimeFigureOut">
              <a:rPr lang="en-US"/>
              <a:pPr>
                <a:defRPr/>
              </a:pPr>
              <a:t>10/29/2014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8605ED6-7BF2-4A96-ACB2-F916014F2E52}" type="slidenum">
              <a:rPr/>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7" descr="Celestia-R1---OverlayContentHD.png"/>
          <p:cNvPicPr>
            <a:picLocks noChangeAspect="1"/>
          </p:cNvPicPr>
          <p:nvPr/>
        </p:nvPicPr>
        <p:blipFill>
          <a:blip r:embed="rId2"/>
          <a:srcRect/>
          <a:stretch>
            <a:fillRect/>
          </a:stretch>
        </p:blipFill>
        <p:spPr bwMode="auto">
          <a:xfrm>
            <a:off x="0" y="0"/>
            <a:ext cx="12188825" cy="6856413"/>
          </a:xfrm>
          <a:prstGeom prst="rect">
            <a:avLst/>
          </a:prstGeom>
          <a:noFill/>
          <a:ln w="9525">
            <a:noFill/>
            <a:miter lim="800000"/>
            <a:headEnd/>
            <a:tailEnd/>
          </a:ln>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4"/>
          <p:cNvSpPr>
            <a:spLocks noGrp="1"/>
          </p:cNvSpPr>
          <p:nvPr>
            <p:ph type="dt" sz="half" idx="10"/>
          </p:nvPr>
        </p:nvSpPr>
        <p:spPr/>
        <p:txBody>
          <a:bodyPr/>
          <a:lstStyle>
            <a:lvl1pPr>
              <a:defRPr/>
            </a:lvl1pPr>
          </a:lstStyle>
          <a:p>
            <a:pPr>
              <a:defRPr/>
            </a:pPr>
            <a:fld id="{D95E9E80-68D7-49B5-BC6A-B399B33C88FC}" type="datetimeFigureOut">
              <a:rPr lang="en-US"/>
              <a:pPr>
                <a:defRPr/>
              </a:pPr>
              <a:t>10/29/2014</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7F0B0BA7-530C-42A6-BE3C-0CF992B86CB8}" type="slidenum">
              <a:rPr/>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en-US" dirty="0" smtClean="0"/>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en-US" dirty="0" smtClean="0"/>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8EAB1B52-20B8-4CB5-8166-6D80AC987327}" type="datetimeFigureOut">
              <a:rPr lang="en-US"/>
              <a:pPr>
                <a:defRPr/>
              </a:pPr>
              <a:t>10/29/2014</a:t>
            </a:fld>
            <a:endParaRPr lang="en-US"/>
          </a:p>
        </p:txBody>
      </p:sp>
      <p:sp>
        <p:nvSpPr>
          <p:cNvPr id="8" name="Footer Placeholder 7"/>
          <p:cNvSpPr>
            <a:spLocks noGrp="1"/>
          </p:cNvSpPr>
          <p:nvPr>
            <p:ph type="ftr" sz="quarter" idx="11"/>
          </p:nvPr>
        </p:nvSpPr>
        <p:spPr/>
        <p:txBody>
          <a:bodyPr/>
          <a:lstStyle>
            <a:lvl1pPr>
              <a:defRPr/>
            </a:lvl1pPr>
          </a:lstStyle>
          <a:p>
            <a:pPr>
              <a:defRPr/>
            </a:pPr>
            <a:endParaRPr lang="en-US"/>
          </a:p>
        </p:txBody>
      </p:sp>
      <p:sp>
        <p:nvSpPr>
          <p:cNvPr id="9" name="Slide Number Placeholder 8"/>
          <p:cNvSpPr>
            <a:spLocks noGrp="1"/>
          </p:cNvSpPr>
          <p:nvPr>
            <p:ph type="sldNum" sz="quarter" idx="12"/>
          </p:nvPr>
        </p:nvSpPr>
        <p:spPr/>
        <p:txBody>
          <a:bodyPr/>
          <a:lstStyle>
            <a:lvl1pPr>
              <a:defRPr/>
            </a:lvl1pPr>
          </a:lstStyle>
          <a:p>
            <a:pPr>
              <a:defRPr/>
            </a:pPr>
            <a:fld id="{9CC293E0-BDFB-4EC5-85DD-76D980DA7240}" type="slidenum">
              <a:rPr/>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Picture 5" descr="Celestia-R1---OverlayContentHD.png"/>
          <p:cNvPicPr>
            <a:picLocks noChangeAspect="1"/>
          </p:cNvPicPr>
          <p:nvPr/>
        </p:nvPicPr>
        <p:blipFill>
          <a:blip r:embed="rId2"/>
          <a:srcRect/>
          <a:stretch>
            <a:fillRect/>
          </a:stretch>
        </p:blipFill>
        <p:spPr bwMode="auto">
          <a:xfrm>
            <a:off x="0" y="0"/>
            <a:ext cx="12188825" cy="6856413"/>
          </a:xfrm>
          <a:prstGeom prst="rect">
            <a:avLst/>
          </a:prstGeom>
          <a:noFill/>
          <a:ln w="9525">
            <a:noFill/>
            <a:miter lim="800000"/>
            <a:headEnd/>
            <a:tailEnd/>
          </a:ln>
        </p:spPr>
      </p:pic>
      <p:sp>
        <p:nvSpPr>
          <p:cNvPr id="2" name="Title 1"/>
          <p:cNvSpPr>
            <a:spLocks noGrp="1"/>
          </p:cNvSpPr>
          <p:nvPr>
            <p:ph type="title"/>
          </p:nvPr>
        </p:nvSpPr>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vl1pPr>
          </a:lstStyle>
          <a:p>
            <a:pPr>
              <a:defRPr/>
            </a:pPr>
            <a:fld id="{DD67F34C-6D92-42AE-B6D3-7E5E088E50D3}" type="datetimeFigureOut">
              <a:rPr lang="en-US"/>
              <a:pPr>
                <a:defRPr/>
              </a:pPr>
              <a:t>10/29/2014</a:t>
            </a:fld>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2DC69583-AD80-4508-B71C-BAA07BF9D177}" type="slidenum">
              <a:rPr/>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4" descr="Celestia-R1---OverlayContentHD.png"/>
          <p:cNvPicPr>
            <a:picLocks noChangeAspect="1"/>
          </p:cNvPicPr>
          <p:nvPr/>
        </p:nvPicPr>
        <p:blipFill>
          <a:blip r:embed="rId2"/>
          <a:srcRect/>
          <a:stretch>
            <a:fillRect/>
          </a:stretch>
        </p:blipFill>
        <p:spPr bwMode="auto">
          <a:xfrm>
            <a:off x="0" y="0"/>
            <a:ext cx="12188825" cy="6856413"/>
          </a:xfrm>
          <a:prstGeom prst="rect">
            <a:avLst/>
          </a:prstGeom>
          <a:noFill/>
          <a:ln w="9525">
            <a:noFill/>
            <a:miter lim="800000"/>
            <a:headEnd/>
            <a:tailEnd/>
          </a:ln>
        </p:spPr>
      </p:pic>
      <p:sp>
        <p:nvSpPr>
          <p:cNvPr id="3" name="Date Placeholder 1"/>
          <p:cNvSpPr>
            <a:spLocks noGrp="1"/>
          </p:cNvSpPr>
          <p:nvPr>
            <p:ph type="dt" sz="half" idx="10"/>
          </p:nvPr>
        </p:nvSpPr>
        <p:spPr/>
        <p:txBody>
          <a:bodyPr/>
          <a:lstStyle>
            <a:lvl1pPr>
              <a:defRPr/>
            </a:lvl1pPr>
          </a:lstStyle>
          <a:p>
            <a:pPr>
              <a:defRPr/>
            </a:pPr>
            <a:fld id="{C7190227-CDA7-4CF1-B8EA-E03F7968B2F4}" type="datetimeFigureOut">
              <a:rPr lang="en-US"/>
              <a:pPr>
                <a:defRPr/>
              </a:pPr>
              <a:t>10/29/2014</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3"/>
          <p:cNvSpPr>
            <a:spLocks noGrp="1"/>
          </p:cNvSpPr>
          <p:nvPr>
            <p:ph type="sldNum" sz="quarter" idx="12"/>
          </p:nvPr>
        </p:nvSpPr>
        <p:spPr/>
        <p:txBody>
          <a:bodyPr/>
          <a:lstStyle>
            <a:lvl1pPr>
              <a:defRPr/>
            </a:lvl1pPr>
          </a:lstStyle>
          <a:p>
            <a:pPr>
              <a:defRPr/>
            </a:pPr>
            <a:fld id="{A71BF02D-CE3D-4198-9FA1-F91C2552EE7E}" type="slidenum">
              <a:rPr/>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7" descr="Celestia-R1---OverlayContentHD.png"/>
          <p:cNvPicPr>
            <a:picLocks noChangeAspect="1"/>
          </p:cNvPicPr>
          <p:nvPr/>
        </p:nvPicPr>
        <p:blipFill>
          <a:blip r:embed="rId2"/>
          <a:srcRect/>
          <a:stretch>
            <a:fillRect/>
          </a:stretch>
        </p:blipFill>
        <p:spPr bwMode="auto">
          <a:xfrm>
            <a:off x="0" y="0"/>
            <a:ext cx="12188825" cy="6856413"/>
          </a:xfrm>
          <a:prstGeom prst="rect">
            <a:avLst/>
          </a:prstGeom>
          <a:noFill/>
          <a:ln w="9525">
            <a:noFill/>
            <a:miter lim="800000"/>
            <a:headEnd/>
            <a:tailEnd/>
          </a:ln>
        </p:spPr>
      </p:pic>
      <p:sp>
        <p:nvSpPr>
          <p:cNvPr id="2" name="Title 1"/>
          <p:cNvSpPr>
            <a:spLocks noGrp="1"/>
          </p:cNvSpPr>
          <p:nvPr>
            <p:ph type="title"/>
          </p:nvPr>
        </p:nvSpPr>
        <p:spPr>
          <a:xfrm>
            <a:off x="685800" y="2074333"/>
            <a:ext cx="3680885" cy="13716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32FE8211-77FC-42C4-8425-C01CC0446160}" type="datetimeFigureOut">
              <a:rPr lang="en-US"/>
              <a:pPr>
                <a:defRPr/>
              </a:pPr>
              <a:t>10/29/2014</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855BF602-0F94-4B59-9A3C-82EBC435DDD4}" type="slidenum">
              <a:rPr/>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7" descr="Celestia-R1---OverlayContentHD.png"/>
          <p:cNvPicPr>
            <a:picLocks noChangeAspect="1"/>
          </p:cNvPicPr>
          <p:nvPr/>
        </p:nvPicPr>
        <p:blipFill>
          <a:blip r:embed="rId2"/>
          <a:srcRect/>
          <a:stretch>
            <a:fillRect/>
          </a:stretch>
        </p:blipFill>
        <p:spPr bwMode="auto">
          <a:xfrm>
            <a:off x="0" y="0"/>
            <a:ext cx="12188825" cy="6856413"/>
          </a:xfrm>
          <a:prstGeom prst="rect">
            <a:avLst/>
          </a:prstGeom>
          <a:noFill/>
          <a:ln w="9525">
            <a:noFill/>
            <a:miter lim="800000"/>
            <a:headEnd/>
            <a:tailEnd/>
          </a:ln>
        </p:spPr>
      </p:pic>
      <p:sp>
        <p:nvSpPr>
          <p:cNvPr id="2" name="Title 1"/>
          <p:cNvSpPr>
            <a:spLocks noGrp="1"/>
          </p:cNvSpPr>
          <p:nvPr>
            <p:ph type="title"/>
          </p:nvPr>
        </p:nvSpPr>
        <p:spPr>
          <a:xfrm>
            <a:off x="685800" y="1600200"/>
            <a:ext cx="6164653" cy="1371600"/>
          </a:xfrm>
        </p:spPr>
        <p:txBody>
          <a:bodyPr anchor="b"/>
          <a:lstStyle>
            <a:lvl1pPr algn="l">
              <a:defRPr sz="2800" b="0"/>
            </a:lvl1pPr>
          </a:lstStyle>
          <a:p>
            <a:r>
              <a:rPr lang="en-US" smtClean="0"/>
              <a:t>Click to edit Master title style</a:t>
            </a:r>
            <a:endParaRPr lang="en-US" dirty="0"/>
          </a:p>
        </p:txBody>
      </p:sp>
      <p:sp>
        <p:nvSpPr>
          <p:cNvPr id="14" name="Picture Placeholder 2"/>
          <p:cNvSpPr>
            <a:spLocks noGrp="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rtlCol="0">
            <a:norm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87AE02DD-D631-4AC6-ADFC-BBCBC85AB4CD}" type="datetimeFigureOut">
              <a:rPr lang="en-US"/>
              <a:pPr>
                <a:defRPr/>
              </a:pPr>
              <a:t>10/29/2014</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0AD5AF87-F317-4A0B-A3E9-6EB9BB0FDB0B}" type="slidenum">
              <a:rPr/>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5" name="Picture 7" descr="Celestia-R1---OverlayContentHD.png"/>
          <p:cNvPicPr>
            <a:picLocks noChangeAspect="1"/>
          </p:cNvPicPr>
          <p:nvPr/>
        </p:nvPicPr>
        <p:blipFill>
          <a:blip r:embed="rId2"/>
          <a:srcRect/>
          <a:stretch>
            <a:fillRect/>
          </a:stretch>
        </p:blipFill>
        <p:spPr bwMode="auto">
          <a:xfrm>
            <a:off x="0" y="0"/>
            <a:ext cx="12188825" cy="6856413"/>
          </a:xfrm>
          <a:prstGeom prst="rect">
            <a:avLst/>
          </a:prstGeom>
          <a:noFill/>
          <a:ln w="9525">
            <a:noFill/>
            <a:miter lim="800000"/>
            <a:headEnd/>
            <a:tailEnd/>
          </a:ln>
        </p:spPr>
      </p:pic>
      <p:sp>
        <p:nvSpPr>
          <p:cNvPr id="2" name="Title 1"/>
          <p:cNvSpPr>
            <a:spLocks noGrp="1"/>
          </p:cNvSpPr>
          <p:nvPr>
            <p:ph type="title"/>
          </p:nvPr>
        </p:nvSpPr>
        <p:spPr>
          <a:xfrm>
            <a:off x="685800" y="4732865"/>
            <a:ext cx="10131427" cy="566738"/>
          </a:xfrm>
        </p:spPr>
        <p:txBody>
          <a:bodyPr anchor="b"/>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rtlCol="0">
            <a:norm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6046DB45-EC06-474C-B68B-18DB61D14BDD}" type="datetimeFigureOut">
              <a:rPr lang="en-US"/>
              <a:pPr>
                <a:defRPr/>
              </a:pPr>
              <a:t>10/29/2014</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F3F60E06-D9CC-4AD8-8E85-9A5D5CCCD17C}" type="slidenum">
              <a:rPr/>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4" name="Picture 6" descr="Celestia-R1---OverlayContentHD.png"/>
          <p:cNvPicPr>
            <a:picLocks noChangeAspect="1"/>
          </p:cNvPicPr>
          <p:nvPr/>
        </p:nvPicPr>
        <p:blipFill>
          <a:blip r:embed="rId2"/>
          <a:srcRect/>
          <a:stretch>
            <a:fillRect/>
          </a:stretch>
        </p:blipFill>
        <p:spPr bwMode="auto">
          <a:xfrm>
            <a:off x="0" y="0"/>
            <a:ext cx="12188825" cy="6856413"/>
          </a:xfrm>
          <a:prstGeom prst="rect">
            <a:avLst/>
          </a:prstGeom>
          <a:noFill/>
          <a:ln w="9525">
            <a:noFill/>
            <a:miter lim="800000"/>
            <a:headEnd/>
            <a:tailEnd/>
          </a:ln>
        </p:spPr>
      </p:pic>
      <p:sp>
        <p:nvSpPr>
          <p:cNvPr id="2" name="Title 1"/>
          <p:cNvSpPr>
            <a:spLocks noGrp="1"/>
          </p:cNvSpPr>
          <p:nvPr>
            <p:ph type="title"/>
          </p:nvPr>
        </p:nvSpPr>
        <p:spPr>
          <a:xfrm>
            <a:off x="685801" y="609601"/>
            <a:ext cx="10131427" cy="3124199"/>
          </a:xfrm>
        </p:spPr>
        <p:txBody>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FCF36E2-2D40-4843-AFEF-FB886376CDA9}" type="datetimeFigureOut">
              <a:rPr lang="en-US"/>
              <a:pPr>
                <a:defRPr/>
              </a:pPr>
              <a:t>10/29/2014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4CAB5FC-82F5-4BC7-9D49-A3642C982EF5}" type="slidenum">
              <a:rPr/>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5" name="Picture 15" descr="Celestia-R1---OverlayContentHD.png"/>
          <p:cNvPicPr>
            <a:picLocks noChangeAspect="1"/>
          </p:cNvPicPr>
          <p:nvPr/>
        </p:nvPicPr>
        <p:blipFill>
          <a:blip r:embed="rId2"/>
          <a:srcRect/>
          <a:stretch>
            <a:fillRect/>
          </a:stretch>
        </p:blipFill>
        <p:spPr bwMode="auto">
          <a:xfrm>
            <a:off x="0" y="0"/>
            <a:ext cx="12188825" cy="6856413"/>
          </a:xfrm>
          <a:prstGeom prst="rect">
            <a:avLst/>
          </a:prstGeom>
          <a:noFill/>
          <a:ln w="9525">
            <a:noFill/>
            <a:miter lim="800000"/>
            <a:headEnd/>
            <a:tailEnd/>
          </a:ln>
        </p:spPr>
      </p:pic>
      <p:sp>
        <p:nvSpPr>
          <p:cNvPr id="6" name="TextBox 14"/>
          <p:cNvSpPr txBox="1"/>
          <p:nvPr/>
        </p:nvSpPr>
        <p:spPr>
          <a:xfrm>
            <a:off x="10237788" y="2743200"/>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smtClean="0">
                <a:effectLst/>
                <a:latin typeface="+mn-lt"/>
              </a:rPr>
              <a:t>”</a:t>
            </a:r>
            <a:endParaRPr lang="en-US" sz="8000" dirty="0">
              <a:effectLst/>
              <a:latin typeface="+mn-lt"/>
            </a:endParaRPr>
          </a:p>
        </p:txBody>
      </p:sp>
      <p:sp>
        <p:nvSpPr>
          <p:cNvPr id="7" name="TextBox 10"/>
          <p:cNvSpPr txBox="1"/>
          <p:nvPr/>
        </p:nvSpPr>
        <p:spPr>
          <a:xfrm>
            <a:off x="488950" y="823913"/>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smtClean="0">
                <a:effectLst/>
                <a:latin typeface="+mn-lt"/>
              </a:rPr>
              <a:t>“</a:t>
            </a:r>
            <a:endParaRPr lang="en-US" sz="8000" dirty="0">
              <a:effectLst/>
              <a:latin typeface="+mn-lt"/>
            </a:endParaRPr>
          </a:p>
        </p:txBody>
      </p:sp>
      <p:sp>
        <p:nvSpPr>
          <p:cNvPr id="2" name="Title 1"/>
          <p:cNvSpPr>
            <a:spLocks noGrp="1"/>
          </p:cNvSpPr>
          <p:nvPr>
            <p:ph type="title"/>
          </p:nvPr>
        </p:nvSpPr>
        <p:spPr>
          <a:xfrm>
            <a:off x="992267" y="609601"/>
            <a:ext cx="9550399" cy="2743199"/>
          </a:xfrm>
        </p:spPr>
        <p:txBody>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87465" y="4343400"/>
            <a:ext cx="10152367" cy="1447800"/>
          </a:xfrm>
        </p:spPr>
        <p:txBody>
          <a:bodyP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8" name="Date Placeholder 3"/>
          <p:cNvSpPr>
            <a:spLocks noGrp="1"/>
          </p:cNvSpPr>
          <p:nvPr>
            <p:ph type="dt" sz="half" idx="14"/>
          </p:nvPr>
        </p:nvSpPr>
        <p:spPr/>
        <p:txBody>
          <a:bodyPr/>
          <a:lstStyle>
            <a:lvl1pPr>
              <a:defRPr/>
            </a:lvl1pPr>
          </a:lstStyle>
          <a:p>
            <a:pPr>
              <a:defRPr/>
            </a:pPr>
            <a:fld id="{D5E4CD01-C1CD-4D2F-BF26-072E99635B58}" type="datetimeFigureOut">
              <a:rPr lang="en-US"/>
              <a:pPr>
                <a:defRPr/>
              </a:pPr>
              <a:t>10/29/2014</a:t>
            </a:fld>
            <a:endParaRPr lang="en-US"/>
          </a:p>
        </p:txBody>
      </p:sp>
      <p:sp>
        <p:nvSpPr>
          <p:cNvPr id="9" name="Footer Placeholder 4"/>
          <p:cNvSpPr>
            <a:spLocks noGrp="1"/>
          </p:cNvSpPr>
          <p:nvPr>
            <p:ph type="ftr" sz="quarter" idx="15"/>
          </p:nvPr>
        </p:nvSpPr>
        <p:spPr/>
        <p:txBody>
          <a:bodyPr/>
          <a:lstStyle>
            <a:lvl1pPr>
              <a:defRPr/>
            </a:lvl1pPr>
          </a:lstStyle>
          <a:p>
            <a:pPr>
              <a:defRPr/>
            </a:pPr>
            <a:endParaRPr lang="en-US"/>
          </a:p>
        </p:txBody>
      </p:sp>
      <p:sp>
        <p:nvSpPr>
          <p:cNvPr id="11" name="Slide Number Placeholder 5"/>
          <p:cNvSpPr>
            <a:spLocks noGrp="1"/>
          </p:cNvSpPr>
          <p:nvPr>
            <p:ph type="sldNum" sz="quarter" idx="16"/>
          </p:nvPr>
        </p:nvSpPr>
        <p:spPr/>
        <p:txBody>
          <a:bodyPr/>
          <a:lstStyle>
            <a:lvl1pPr>
              <a:defRPr/>
            </a:lvl1pPr>
          </a:lstStyle>
          <a:p>
            <a:pPr>
              <a:defRPr/>
            </a:pPr>
            <a:fld id="{94B68ABB-47B6-4DFF-A51A-CF084E4C719D}" type="slidenum">
              <a:rPr/>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4" name="Picture 7" descr="Celestia-R1---OverlayContentHD.png"/>
          <p:cNvPicPr>
            <a:picLocks noChangeAspect="1"/>
          </p:cNvPicPr>
          <p:nvPr/>
        </p:nvPicPr>
        <p:blipFill>
          <a:blip r:embed="rId2"/>
          <a:srcRect/>
          <a:stretch>
            <a:fillRect/>
          </a:stretch>
        </p:blipFill>
        <p:spPr bwMode="auto">
          <a:xfrm>
            <a:off x="0" y="0"/>
            <a:ext cx="12188825" cy="6856413"/>
          </a:xfrm>
          <a:prstGeom prst="rect">
            <a:avLst/>
          </a:prstGeom>
          <a:noFill/>
          <a:ln w="9525">
            <a:noFill/>
            <a:miter lim="800000"/>
            <a:headEnd/>
            <a:tailEnd/>
          </a:ln>
        </p:spPr>
      </p:pic>
      <p:sp>
        <p:nvSpPr>
          <p:cNvPr id="2" name="Title 1"/>
          <p:cNvSpPr>
            <a:spLocks noGrp="1"/>
          </p:cNvSpPr>
          <p:nvPr>
            <p:ph type="title"/>
          </p:nvPr>
        </p:nvSpPr>
        <p:spPr>
          <a:xfrm>
            <a:off x="685802" y="3308581"/>
            <a:ext cx="10131425" cy="1468800"/>
          </a:xfrm>
        </p:spPr>
        <p:txBody>
          <a:bodyPr anchor="b"/>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0BFB1C6-3975-4246-A88C-043B4420139F}" type="datetimeFigureOut">
              <a:rPr lang="en-US"/>
              <a:pPr>
                <a:defRPr/>
              </a:pPr>
              <a:t>10/29/2014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E47DA18-8393-4BB2-877F-257AD758415C}" type="slidenum">
              <a:rPr/>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5" name="Picture 10" descr="Celestia-R1---OverlayContentHD.png"/>
          <p:cNvPicPr>
            <a:picLocks noChangeAspect="1"/>
          </p:cNvPicPr>
          <p:nvPr/>
        </p:nvPicPr>
        <p:blipFill>
          <a:blip r:embed="rId2"/>
          <a:srcRect/>
          <a:stretch>
            <a:fillRect/>
          </a:stretch>
        </p:blipFill>
        <p:spPr bwMode="auto">
          <a:xfrm>
            <a:off x="0" y="0"/>
            <a:ext cx="12188825" cy="6856413"/>
          </a:xfrm>
          <a:prstGeom prst="rect">
            <a:avLst/>
          </a:prstGeom>
          <a:noFill/>
          <a:ln w="9525">
            <a:noFill/>
            <a:miter lim="800000"/>
            <a:headEnd/>
            <a:tailEnd/>
          </a:ln>
        </p:spPr>
      </p:pic>
      <p:sp>
        <p:nvSpPr>
          <p:cNvPr id="6" name="TextBox 12"/>
          <p:cNvSpPr txBox="1"/>
          <p:nvPr/>
        </p:nvSpPr>
        <p:spPr>
          <a:xfrm>
            <a:off x="10237788" y="2743200"/>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smtClean="0">
                <a:effectLst/>
                <a:latin typeface="+mn-lt"/>
              </a:rPr>
              <a:t>”</a:t>
            </a:r>
            <a:endParaRPr lang="en-US" sz="8000" dirty="0">
              <a:effectLst/>
              <a:latin typeface="+mn-lt"/>
            </a:endParaRPr>
          </a:p>
        </p:txBody>
      </p:sp>
      <p:sp>
        <p:nvSpPr>
          <p:cNvPr id="7" name="TextBox 13"/>
          <p:cNvSpPr txBox="1"/>
          <p:nvPr/>
        </p:nvSpPr>
        <p:spPr>
          <a:xfrm>
            <a:off x="488950" y="823913"/>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smtClean="0">
                <a:effectLst/>
                <a:latin typeface="+mn-lt"/>
              </a:rPr>
              <a:t>“</a:t>
            </a:r>
            <a:endParaRPr lang="en-US" sz="8000" dirty="0">
              <a:effectLst/>
              <a:latin typeface="+mn-lt"/>
            </a:endParaRPr>
          </a:p>
        </p:txBody>
      </p:sp>
      <p:sp>
        <p:nvSpPr>
          <p:cNvPr id="16" name="Title 1"/>
          <p:cNvSpPr>
            <a:spLocks noGrp="1"/>
          </p:cNvSpPr>
          <p:nvPr>
            <p:ph type="title"/>
          </p:nvPr>
        </p:nvSpPr>
        <p:spPr>
          <a:xfrm>
            <a:off x="992267" y="609601"/>
            <a:ext cx="9550399" cy="2743199"/>
          </a:xfrm>
        </p:spPr>
        <p:txBody>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rtlCol="0" anchor="b">
            <a:normAutofit/>
          </a:bodyPr>
          <a:lstStyle>
            <a:lvl1pPr>
              <a:buNone/>
              <a:defRPr lang="en-US" sz="2400" b="0" cap="none" dirty="0" smtClean="0">
                <a:ln w="3175" cmpd="sng">
                  <a:noFill/>
                </a:ln>
                <a:solidFill>
                  <a:schemeClr val="tx1"/>
                </a:solidFill>
                <a:effectLst/>
              </a:defRPr>
            </a:lvl1pPr>
          </a:lstStyle>
          <a:p>
            <a:pPr lvl="0"/>
            <a:r>
              <a:rPr lang="en-US" smtClean="0"/>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8" name="Date Placeholder 3"/>
          <p:cNvSpPr>
            <a:spLocks noGrp="1"/>
          </p:cNvSpPr>
          <p:nvPr>
            <p:ph type="dt" sz="half" idx="14"/>
          </p:nvPr>
        </p:nvSpPr>
        <p:spPr/>
        <p:txBody>
          <a:bodyPr/>
          <a:lstStyle>
            <a:lvl1pPr>
              <a:defRPr/>
            </a:lvl1pPr>
          </a:lstStyle>
          <a:p>
            <a:pPr>
              <a:defRPr/>
            </a:pPr>
            <a:fld id="{52F6FFCB-E3BC-4FE2-96C9-F211CD5B5633}" type="datetimeFigureOut">
              <a:rPr lang="en-US"/>
              <a:pPr>
                <a:defRPr/>
              </a:pPr>
              <a:t>10/29/2014</a:t>
            </a:fld>
            <a:endParaRPr lang="en-US"/>
          </a:p>
        </p:txBody>
      </p:sp>
      <p:sp>
        <p:nvSpPr>
          <p:cNvPr id="9" name="Footer Placeholder 4"/>
          <p:cNvSpPr>
            <a:spLocks noGrp="1"/>
          </p:cNvSpPr>
          <p:nvPr>
            <p:ph type="ftr" sz="quarter" idx="15"/>
          </p:nvPr>
        </p:nvSpPr>
        <p:spPr/>
        <p:txBody>
          <a:bodyPr/>
          <a:lstStyle>
            <a:lvl1pPr>
              <a:defRPr/>
            </a:lvl1pPr>
          </a:lstStyle>
          <a:p>
            <a:pPr>
              <a:defRPr/>
            </a:pPr>
            <a:endParaRPr lang="en-US"/>
          </a:p>
        </p:txBody>
      </p:sp>
      <p:sp>
        <p:nvSpPr>
          <p:cNvPr id="11" name="Slide Number Placeholder 5"/>
          <p:cNvSpPr>
            <a:spLocks noGrp="1"/>
          </p:cNvSpPr>
          <p:nvPr>
            <p:ph type="sldNum" sz="quarter" idx="16"/>
          </p:nvPr>
        </p:nvSpPr>
        <p:spPr/>
        <p:txBody>
          <a:bodyPr/>
          <a:lstStyle>
            <a:lvl1pPr>
              <a:defRPr/>
            </a:lvl1pPr>
          </a:lstStyle>
          <a:p>
            <a:pPr>
              <a:defRPr/>
            </a:pPr>
            <a:fld id="{7667128D-1879-4717-BA78-10DADA593E17}" type="slidenum">
              <a:rPr/>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5" name="Picture 7" descr="Celestia-R1---OverlayContentHD.png"/>
          <p:cNvPicPr>
            <a:picLocks noChangeAspect="1"/>
          </p:cNvPicPr>
          <p:nvPr/>
        </p:nvPicPr>
        <p:blipFill>
          <a:blip r:embed="rId2"/>
          <a:srcRect/>
          <a:stretch>
            <a:fillRect/>
          </a:stretch>
        </p:blipFill>
        <p:spPr bwMode="auto">
          <a:xfrm>
            <a:off x="0" y="0"/>
            <a:ext cx="12188825" cy="6856413"/>
          </a:xfrm>
          <a:prstGeom prst="rect">
            <a:avLst/>
          </a:prstGeom>
          <a:noFill/>
          <a:ln w="9525">
            <a:noFill/>
            <a:miter lim="800000"/>
            <a:headEnd/>
            <a:tailEnd/>
          </a:ln>
        </p:spPr>
      </p:pic>
      <p:sp>
        <p:nvSpPr>
          <p:cNvPr id="2" name="Title 1"/>
          <p:cNvSpPr>
            <a:spLocks noGrp="1"/>
          </p:cNvSpPr>
          <p:nvPr>
            <p:ph type="title"/>
          </p:nvPr>
        </p:nvSpPr>
        <p:spPr>
          <a:xfrm>
            <a:off x="685801" y="609601"/>
            <a:ext cx="10131427" cy="2743199"/>
          </a:xfrm>
        </p:spPr>
        <p:txBody>
          <a:bodyPr/>
          <a:lstStyle>
            <a:lvl1pPr>
              <a:defRPr lang="en-US" b="0" dirty="0"/>
            </a:lvl1pPr>
          </a:lstStyle>
          <a:p>
            <a:pPr lvl="0"/>
            <a:r>
              <a:rPr lang="en-US" smtClean="0"/>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rtlCol="0" anchor="b">
            <a:normAutofit/>
          </a:bodyPr>
          <a:lstStyle>
            <a:lvl1pPr>
              <a:buNone/>
              <a:defRPr lang="en-US" sz="2800" b="0" cap="none" dirty="0" smtClean="0">
                <a:ln w="3175" cmpd="sng">
                  <a:noFill/>
                </a:ln>
                <a:solidFill>
                  <a:schemeClr val="tx1"/>
                </a:solidFill>
                <a:effectLst/>
              </a:defRPr>
            </a:lvl1pPr>
          </a:lstStyle>
          <a:p>
            <a:pPr lvl="0"/>
            <a:r>
              <a:rPr lang="en-US" smtClean="0"/>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Date Placeholder 3"/>
          <p:cNvSpPr>
            <a:spLocks noGrp="1"/>
          </p:cNvSpPr>
          <p:nvPr>
            <p:ph type="dt" sz="half" idx="14"/>
          </p:nvPr>
        </p:nvSpPr>
        <p:spPr/>
        <p:txBody>
          <a:bodyPr/>
          <a:lstStyle>
            <a:lvl1pPr>
              <a:defRPr/>
            </a:lvl1pPr>
          </a:lstStyle>
          <a:p>
            <a:pPr>
              <a:defRPr/>
            </a:pPr>
            <a:fld id="{BC0E0E18-C9E5-45E4-B151-0D370EE318EF}" type="datetimeFigureOut">
              <a:rPr lang="en-US"/>
              <a:pPr>
                <a:defRPr/>
              </a:pPr>
              <a:t>10/29/2014</a:t>
            </a:fld>
            <a:endParaRPr lang="en-US"/>
          </a:p>
        </p:txBody>
      </p:sp>
      <p:sp>
        <p:nvSpPr>
          <p:cNvPr id="7" name="Footer Placeholder 4"/>
          <p:cNvSpPr>
            <a:spLocks noGrp="1"/>
          </p:cNvSpPr>
          <p:nvPr>
            <p:ph type="ftr" sz="quarter" idx="15"/>
          </p:nvPr>
        </p:nvSpPr>
        <p:spPr/>
        <p:txBody>
          <a:bodyPr/>
          <a:lstStyle>
            <a:lvl1pPr>
              <a:defRPr/>
            </a:lvl1pPr>
          </a:lstStyle>
          <a:p>
            <a:pPr>
              <a:defRPr/>
            </a:pPr>
            <a:endParaRPr lang="en-US"/>
          </a:p>
        </p:txBody>
      </p:sp>
      <p:sp>
        <p:nvSpPr>
          <p:cNvPr id="8" name="Slide Number Placeholder 5"/>
          <p:cNvSpPr>
            <a:spLocks noGrp="1"/>
          </p:cNvSpPr>
          <p:nvPr>
            <p:ph type="sldNum" sz="quarter" idx="16"/>
          </p:nvPr>
        </p:nvSpPr>
        <p:spPr/>
        <p:txBody>
          <a:bodyPr/>
          <a:lstStyle>
            <a:lvl1pPr>
              <a:defRPr/>
            </a:lvl1pPr>
          </a:lstStyle>
          <a:p>
            <a:pPr>
              <a:defRPr/>
            </a:pPr>
            <a:fld id="{FA016FDE-0162-4578-9AFF-B8041FA51ADD}" type="slidenum">
              <a:rPr/>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0" y="609600"/>
            <a:ext cx="10131425" cy="1455738"/>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1027" name="Text Placeholder 2"/>
          <p:cNvSpPr>
            <a:spLocks noGrp="1"/>
          </p:cNvSpPr>
          <p:nvPr>
            <p:ph type="body" idx="1"/>
          </p:nvPr>
        </p:nvSpPr>
        <p:spPr bwMode="auto">
          <a:xfrm>
            <a:off x="685800" y="2141538"/>
            <a:ext cx="10131425" cy="364966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8589963" y="5870575"/>
            <a:ext cx="1600200" cy="377825"/>
          </a:xfrm>
          <a:prstGeom prst="rect">
            <a:avLst/>
          </a:prstGeom>
        </p:spPr>
        <p:txBody>
          <a:bodyPr vert="horz" lIns="91440" tIns="45720" rIns="91440" bIns="45720" rtlCol="0" anchor="ctr"/>
          <a:lstStyle>
            <a:lvl1pPr algn="r" fontAlgn="auto">
              <a:spcBef>
                <a:spcPts val="0"/>
              </a:spcBef>
              <a:spcAft>
                <a:spcPts val="0"/>
              </a:spcAft>
              <a:defRPr sz="1000" b="0" i="0">
                <a:solidFill>
                  <a:schemeClr val="tx1"/>
                </a:solidFill>
                <a:effectLst/>
                <a:latin typeface="+mn-lt"/>
              </a:defRPr>
            </a:lvl1pPr>
          </a:lstStyle>
          <a:p>
            <a:pPr>
              <a:defRPr/>
            </a:pPr>
            <a:fld id="{07EA4E9D-F386-427C-A1AC-E572A952BBC0}" type="datetimeFigureOut">
              <a:rPr lang="en-US"/>
              <a:pPr>
                <a:defRPr/>
              </a:pPr>
              <a:t>10/29/2014</a:t>
            </a:fld>
            <a:endParaRPr lang="en-US"/>
          </a:p>
        </p:txBody>
      </p:sp>
      <p:sp>
        <p:nvSpPr>
          <p:cNvPr id="5" name="Footer Placeholder 4"/>
          <p:cNvSpPr>
            <a:spLocks noGrp="1"/>
          </p:cNvSpPr>
          <p:nvPr>
            <p:ph type="ftr" sz="quarter" idx="3"/>
          </p:nvPr>
        </p:nvSpPr>
        <p:spPr>
          <a:xfrm>
            <a:off x="685800" y="5870575"/>
            <a:ext cx="7827963" cy="377825"/>
          </a:xfrm>
          <a:prstGeom prst="rect">
            <a:avLst/>
          </a:prstGeom>
        </p:spPr>
        <p:txBody>
          <a:bodyPr vert="horz" lIns="91440" tIns="45720" rIns="91440" bIns="45720" rtlCol="0" anchor="ctr"/>
          <a:lstStyle>
            <a:lvl1pPr algn="l" fontAlgn="auto">
              <a:spcBef>
                <a:spcPts val="0"/>
              </a:spcBef>
              <a:spcAft>
                <a:spcPts val="0"/>
              </a:spcAft>
              <a:defRPr sz="1000" b="0" i="0">
                <a:solidFill>
                  <a:schemeClr val="tx1"/>
                </a:solidFill>
                <a:effectLst/>
                <a:latin typeface="+mn-lt"/>
              </a:defRPr>
            </a:lvl1pPr>
          </a:lstStyle>
          <a:p>
            <a:pPr>
              <a:defRPr/>
            </a:pPr>
            <a:endParaRPr lang="en-US"/>
          </a:p>
        </p:txBody>
      </p:sp>
      <p:sp>
        <p:nvSpPr>
          <p:cNvPr id="6" name="Slide Number Placeholder 5"/>
          <p:cNvSpPr>
            <a:spLocks noGrp="1"/>
          </p:cNvSpPr>
          <p:nvPr>
            <p:ph type="sldNum" sz="quarter" idx="4"/>
          </p:nvPr>
        </p:nvSpPr>
        <p:spPr>
          <a:xfrm>
            <a:off x="10266363" y="5870575"/>
            <a:ext cx="550862" cy="377825"/>
          </a:xfrm>
          <a:prstGeom prst="rect">
            <a:avLst/>
          </a:prstGeom>
        </p:spPr>
        <p:txBody>
          <a:bodyPr vert="horz" lIns="91440" tIns="45720" rIns="91440" bIns="45720" rtlCol="0" anchor="ctr"/>
          <a:lstStyle>
            <a:lvl1pPr algn="r" fontAlgn="auto">
              <a:spcBef>
                <a:spcPts val="0"/>
              </a:spcBef>
              <a:spcAft>
                <a:spcPts val="0"/>
              </a:spcAft>
              <a:defRPr sz="1000" b="0" i="0">
                <a:solidFill>
                  <a:schemeClr val="tx1"/>
                </a:solidFill>
                <a:effectLst/>
                <a:latin typeface="+mn-lt"/>
              </a:defRPr>
            </a:lvl1pPr>
          </a:lstStyle>
          <a:p>
            <a:pPr>
              <a:defRPr/>
            </a:pPr>
            <a:fld id="{4AD27C86-0E11-4F6E-BE36-ABC2377CADD2}"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Lst>
  <p:txStyles>
    <p:titleStyle>
      <a:lvl1pPr algn="l" defTabSz="457200" rtl="0" eaLnBrk="0" fontAlgn="base" hangingPunct="0">
        <a:spcBef>
          <a:spcPct val="0"/>
        </a:spcBef>
        <a:spcAft>
          <a:spcPct val="0"/>
        </a:spcAft>
        <a:defRPr sz="3600" kern="1200" cap="all">
          <a:ln w="3175" cmpd="sng">
            <a:noFill/>
          </a:ln>
          <a:solidFill>
            <a:schemeClr val="tx1"/>
          </a:solidFill>
          <a:latin typeface="+mj-lt"/>
          <a:ea typeface="+mj-ea"/>
          <a:cs typeface="+mj-cs"/>
        </a:defRPr>
      </a:lvl1pPr>
      <a:lvl2pPr algn="l" defTabSz="457200" rtl="0" eaLnBrk="0" fontAlgn="base" hangingPunct="0">
        <a:spcBef>
          <a:spcPct val="0"/>
        </a:spcBef>
        <a:spcAft>
          <a:spcPct val="0"/>
        </a:spcAft>
        <a:defRPr sz="3600">
          <a:solidFill>
            <a:schemeClr val="tx1"/>
          </a:solidFill>
          <a:latin typeface="Calibri Light"/>
        </a:defRPr>
      </a:lvl2pPr>
      <a:lvl3pPr algn="l" defTabSz="457200" rtl="0" eaLnBrk="0" fontAlgn="base" hangingPunct="0">
        <a:spcBef>
          <a:spcPct val="0"/>
        </a:spcBef>
        <a:spcAft>
          <a:spcPct val="0"/>
        </a:spcAft>
        <a:defRPr sz="3600">
          <a:solidFill>
            <a:schemeClr val="tx1"/>
          </a:solidFill>
          <a:latin typeface="Calibri Light"/>
        </a:defRPr>
      </a:lvl3pPr>
      <a:lvl4pPr algn="l" defTabSz="457200" rtl="0" eaLnBrk="0" fontAlgn="base" hangingPunct="0">
        <a:spcBef>
          <a:spcPct val="0"/>
        </a:spcBef>
        <a:spcAft>
          <a:spcPct val="0"/>
        </a:spcAft>
        <a:defRPr sz="3600">
          <a:solidFill>
            <a:schemeClr val="tx1"/>
          </a:solidFill>
          <a:latin typeface="Calibri Light"/>
        </a:defRPr>
      </a:lvl4pPr>
      <a:lvl5pPr algn="l" defTabSz="457200" rtl="0" eaLnBrk="0" fontAlgn="base" hangingPunct="0">
        <a:spcBef>
          <a:spcPct val="0"/>
        </a:spcBef>
        <a:spcAft>
          <a:spcPct val="0"/>
        </a:spcAft>
        <a:defRPr sz="3600">
          <a:solidFill>
            <a:schemeClr val="tx1"/>
          </a:solidFill>
          <a:latin typeface="Calibri Light"/>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0" fontAlgn="base" hangingPunct="0">
        <a:spcBef>
          <a:spcPct val="0"/>
        </a:spcBef>
        <a:spcAft>
          <a:spcPts val="1000"/>
        </a:spcAft>
        <a:buClr>
          <a:schemeClr val="tx1"/>
        </a:buClr>
        <a:buSzPct val="100000"/>
        <a:buFont typeface="Arial" charset="0"/>
        <a:buChar char="•"/>
        <a:defRPr kern="1200">
          <a:solidFill>
            <a:schemeClr val="tx1"/>
          </a:solidFill>
          <a:latin typeface="+mn-lt"/>
          <a:ea typeface="+mn-ea"/>
          <a:cs typeface="+mn-cs"/>
        </a:defRPr>
      </a:lvl1pPr>
      <a:lvl2pPr marL="742950" indent="-285750" algn="l" defTabSz="457200" rtl="0" eaLnBrk="0" fontAlgn="base" hangingPunct="0">
        <a:spcBef>
          <a:spcPct val="0"/>
        </a:spcBef>
        <a:spcAft>
          <a:spcPts val="1000"/>
        </a:spcAft>
        <a:buClr>
          <a:schemeClr val="tx1"/>
        </a:buClr>
        <a:buSzPct val="100000"/>
        <a:buFont typeface="Arial" charset="0"/>
        <a:buChar char="•"/>
        <a:defRPr sz="1600" kern="1200">
          <a:solidFill>
            <a:schemeClr val="tx1"/>
          </a:solidFill>
          <a:latin typeface="+mn-lt"/>
          <a:ea typeface="+mn-ea"/>
          <a:cs typeface="+mn-cs"/>
        </a:defRPr>
      </a:lvl2pPr>
      <a:lvl3pPr marL="1200150" indent="-285750" algn="l" defTabSz="457200" rtl="0" eaLnBrk="0" fontAlgn="base" hangingPunct="0">
        <a:spcBef>
          <a:spcPct val="0"/>
        </a:spcBef>
        <a:spcAft>
          <a:spcPts val="1000"/>
        </a:spcAft>
        <a:buClr>
          <a:schemeClr val="tx1"/>
        </a:buClr>
        <a:buSzPct val="100000"/>
        <a:buFont typeface="Arial" charset="0"/>
        <a:buChar char="•"/>
        <a:defRPr sz="1400" kern="1200">
          <a:solidFill>
            <a:schemeClr val="tx1"/>
          </a:solidFill>
          <a:latin typeface="+mn-lt"/>
          <a:ea typeface="+mn-ea"/>
          <a:cs typeface="+mn-cs"/>
        </a:defRPr>
      </a:lvl3pPr>
      <a:lvl4pPr marL="1543050" indent="-171450" algn="l" defTabSz="457200" rtl="0" eaLnBrk="0" fontAlgn="base" hangingPunct="0">
        <a:spcBef>
          <a:spcPct val="0"/>
        </a:spcBef>
        <a:spcAft>
          <a:spcPts val="1000"/>
        </a:spcAft>
        <a:buClr>
          <a:schemeClr val="tx1"/>
        </a:buClr>
        <a:buSzPct val="100000"/>
        <a:buFont typeface="Arial" charset="0"/>
        <a:buChar char="•"/>
        <a:defRPr sz="1200" kern="1200">
          <a:solidFill>
            <a:schemeClr val="tx1"/>
          </a:solidFill>
          <a:latin typeface="+mn-lt"/>
          <a:ea typeface="+mn-ea"/>
          <a:cs typeface="+mn-cs"/>
        </a:defRPr>
      </a:lvl4pPr>
      <a:lvl5pPr marL="2000250" indent="-171450" algn="l" defTabSz="457200" rtl="0" eaLnBrk="0" fontAlgn="base" hangingPunct="0">
        <a:spcBef>
          <a:spcPct val="0"/>
        </a:spcBef>
        <a:spcAft>
          <a:spcPts val="1000"/>
        </a:spcAft>
        <a:buClr>
          <a:schemeClr val="tx1"/>
        </a:buClr>
        <a:buSzPct val="100000"/>
        <a:buFont typeface="Arial" charset="0"/>
        <a:buChar char="•"/>
        <a:defRPr sz="1200" kern="1200">
          <a:solidFill>
            <a:schemeClr val="tx1"/>
          </a:solidFill>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unisdr.org/files/32609_stagereport2013assembled.pdf" TargetMode="Externa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unisdr.org/partners/academia-research" TargetMode="Externa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hyperlink" Target="http://www.hqlo.com/content/12/1/85" TargetMode="Externa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hyperlink" Target="http://www.hqlo.com/content/12/1/85"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ctrTitle"/>
          </p:nvPr>
        </p:nvSpPr>
        <p:spPr bwMode="auto">
          <a:xfrm>
            <a:off x="2989263" y="1676400"/>
            <a:ext cx="8170862" cy="2328863"/>
          </a:xfrm>
        </p:spPr>
        <p:txBody>
          <a:bodyPr wrap="square" numCol="1" anchorCtr="0" compatLnSpc="1">
            <a:prstTxWarp prst="textNoShape">
              <a:avLst/>
            </a:prstTxWarp>
          </a:bodyPr>
          <a:lstStyle/>
          <a:p>
            <a:pPr eaLnBrk="1" hangingPunct="1"/>
            <a:r>
              <a:rPr lang="en-US" sz="3600" cap="none" smtClean="0">
                <a:ln>
                  <a:noFill/>
                </a:ln>
              </a:rPr>
              <a:t>PARADIGM SHIFTS IN GLOBAL  </a:t>
            </a:r>
            <a:br>
              <a:rPr lang="en-US" sz="3600" cap="none" smtClean="0">
                <a:ln>
                  <a:noFill/>
                </a:ln>
              </a:rPr>
            </a:br>
            <a:r>
              <a:rPr lang="en-US" sz="3600" cap="none" smtClean="0">
                <a:ln>
                  <a:noFill/>
                </a:ln>
              </a:rPr>
              <a:t>DISASTER POLICY 2015-2025:</a:t>
            </a:r>
            <a:br>
              <a:rPr lang="en-US" sz="3600" cap="none" smtClean="0">
                <a:ln>
                  <a:noFill/>
                </a:ln>
              </a:rPr>
            </a:br>
            <a:r>
              <a:rPr lang="en-US" sz="3600" cap="none" smtClean="0">
                <a:ln>
                  <a:noFill/>
                </a:ln>
              </a:rPr>
              <a:t>A Changing Landscape for the Geosciences and Human Well-Being </a:t>
            </a:r>
          </a:p>
        </p:txBody>
      </p:sp>
      <p:sp>
        <p:nvSpPr>
          <p:cNvPr id="3" name="Subtitle 2"/>
          <p:cNvSpPr>
            <a:spLocks noGrp="1"/>
          </p:cNvSpPr>
          <p:nvPr>
            <p:ph type="subTitle" idx="1"/>
          </p:nvPr>
        </p:nvSpPr>
        <p:spPr>
          <a:xfrm>
            <a:off x="3962400" y="4267200"/>
            <a:ext cx="7197725" cy="2066925"/>
          </a:xfrm>
        </p:spPr>
        <p:txBody>
          <a:bodyPr>
            <a:normAutofit lnSpcReduction="10000"/>
          </a:bodyPr>
          <a:lstStyle/>
          <a:p>
            <a:pPr eaLnBrk="1" hangingPunct="1">
              <a:lnSpc>
                <a:spcPct val="80000"/>
              </a:lnSpc>
              <a:defRPr/>
            </a:pPr>
            <a:r>
              <a:rPr lang="en-US" sz="1600" b="1" cap="none" dirty="0" smtClean="0"/>
              <a:t>Monica E Gowan, PhD</a:t>
            </a:r>
          </a:p>
          <a:p>
            <a:pPr eaLnBrk="1" hangingPunct="1">
              <a:lnSpc>
                <a:spcPct val="80000"/>
              </a:lnSpc>
              <a:defRPr/>
            </a:pPr>
            <a:r>
              <a:rPr lang="en-US" sz="1600" cap="none" dirty="0" smtClean="0"/>
              <a:t>PO Box 7574, Rochester, MN, USA  55903</a:t>
            </a:r>
          </a:p>
          <a:p>
            <a:pPr eaLnBrk="1" hangingPunct="1">
              <a:lnSpc>
                <a:spcPct val="80000"/>
              </a:lnSpc>
              <a:defRPr/>
            </a:pPr>
            <a:r>
              <a:rPr lang="en-US" sz="1600" cap="none" dirty="0" smtClean="0"/>
              <a:t>Email: monica.gowan@gmail.com</a:t>
            </a:r>
          </a:p>
          <a:p>
            <a:pPr eaLnBrk="1" hangingPunct="1">
              <a:lnSpc>
                <a:spcPct val="80000"/>
              </a:lnSpc>
              <a:defRPr/>
            </a:pPr>
            <a:r>
              <a:rPr lang="en-US" sz="1600" b="1" cap="none" dirty="0" smtClean="0"/>
              <a:t>Ray C Kirk, PhD</a:t>
            </a:r>
          </a:p>
          <a:p>
            <a:pPr eaLnBrk="1" hangingPunct="1">
              <a:lnSpc>
                <a:spcPct val="80000"/>
              </a:lnSpc>
              <a:defRPr/>
            </a:pPr>
            <a:r>
              <a:rPr lang="en-US" sz="1600" cap="none" dirty="0" smtClean="0"/>
              <a:t>School of Health Sciences, Private Bag 4800 </a:t>
            </a:r>
          </a:p>
          <a:p>
            <a:pPr eaLnBrk="1" hangingPunct="1">
              <a:lnSpc>
                <a:spcPct val="80000"/>
              </a:lnSpc>
              <a:defRPr/>
            </a:pPr>
            <a:r>
              <a:rPr lang="en-US" sz="1600" cap="none" dirty="0" smtClean="0"/>
              <a:t>University of Canterbury, Christchurch, New Zealand</a:t>
            </a:r>
          </a:p>
          <a:p>
            <a:pPr eaLnBrk="1" hangingPunct="1">
              <a:lnSpc>
                <a:spcPct val="80000"/>
              </a:lnSpc>
              <a:defRPr/>
            </a:pPr>
            <a:r>
              <a:rPr lang="en-US" sz="1600" cap="none" dirty="0" smtClean="0"/>
              <a:t>Email: ray.kirk@canterbury.ac.nz</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p:nvPr>
        </p:nvSpPr>
        <p:spPr bwMode="auto">
          <a:xfrm>
            <a:off x="1143000" y="927100"/>
            <a:ext cx="9323388" cy="3048000"/>
          </a:xfrm>
        </p:spPr>
        <p:txBody>
          <a:bodyPr wrap="square" numCol="1" anchorCtr="0" compatLnSpc="1">
            <a:prstTxWarp prst="textNoShape">
              <a:avLst/>
            </a:prstTxWarp>
            <a:normAutofit fontScale="90000"/>
          </a:bodyPr>
          <a:lstStyle/>
          <a:p>
            <a:pPr eaLnBrk="1" hangingPunct="1">
              <a:defRPr/>
            </a:pPr>
            <a:r>
              <a:rPr lang="en-US" sz="2400" i="1" dirty="0" smtClean="0">
                <a:ln>
                  <a:noFill/>
                </a:ln>
              </a:rPr>
              <a:t>In the last 10 years we have moved away from viewing disaster as an event, and now see it as a rather long process.  From the pressure of an increasing number of devastating events… a rapidly evolving understanding of risk has emerged… including financial and economic consequences.  </a:t>
            </a:r>
            <a:br>
              <a:rPr lang="en-US" sz="2400" i="1" dirty="0" smtClean="0">
                <a:ln>
                  <a:noFill/>
                </a:ln>
              </a:rPr>
            </a:br>
            <a:r>
              <a:rPr lang="en-US" sz="2400" i="1" dirty="0">
                <a:ln>
                  <a:noFill/>
                </a:ln>
              </a:rPr>
              <a:t/>
            </a:r>
            <a:br>
              <a:rPr lang="en-US" sz="2400" i="1" dirty="0">
                <a:ln>
                  <a:noFill/>
                </a:ln>
              </a:rPr>
            </a:br>
            <a:r>
              <a:rPr lang="en-US" sz="2400" i="1" dirty="0" smtClean="0">
                <a:ln>
                  <a:noFill/>
                </a:ln>
              </a:rPr>
              <a:t>Yet we are still behind the curve… </a:t>
            </a:r>
            <a:br>
              <a:rPr lang="en-US" sz="2400" i="1" dirty="0" smtClean="0">
                <a:ln>
                  <a:noFill/>
                </a:ln>
              </a:rPr>
            </a:br>
            <a:r>
              <a:rPr lang="en-US" sz="2400" i="1" dirty="0" smtClean="0">
                <a:ln>
                  <a:noFill/>
                </a:ln>
              </a:rPr>
              <a:t/>
            </a:r>
            <a:br>
              <a:rPr lang="en-US" sz="2400" i="1" dirty="0" smtClean="0">
                <a:ln>
                  <a:noFill/>
                </a:ln>
              </a:rPr>
            </a:br>
            <a:r>
              <a:rPr lang="en-US" sz="2400" i="1" dirty="0" smtClean="0">
                <a:ln>
                  <a:noFill/>
                </a:ln>
              </a:rPr>
              <a:t>We must revitalize science and bring it back to the center of </a:t>
            </a:r>
            <a:br>
              <a:rPr lang="en-US" sz="2400" i="1" dirty="0" smtClean="0">
                <a:ln>
                  <a:noFill/>
                </a:ln>
              </a:rPr>
            </a:br>
            <a:r>
              <a:rPr lang="en-US" sz="2400" i="1" dirty="0" smtClean="0">
                <a:ln>
                  <a:noFill/>
                </a:ln>
              </a:rPr>
              <a:t>disaster risk reduction.</a:t>
            </a:r>
          </a:p>
        </p:txBody>
      </p:sp>
      <p:sp>
        <p:nvSpPr>
          <p:cNvPr id="19458" name="Text Placeholder 2"/>
          <p:cNvSpPr>
            <a:spLocks noGrp="1"/>
          </p:cNvSpPr>
          <p:nvPr>
            <p:ph type="body" sz="quarter" idx="13"/>
          </p:nvPr>
        </p:nvSpPr>
        <p:spPr>
          <a:xfrm>
            <a:off x="992188" y="4419600"/>
            <a:ext cx="9339262" cy="1165225"/>
          </a:xfrm>
        </p:spPr>
        <p:txBody>
          <a:bodyPr/>
          <a:lstStyle/>
          <a:p>
            <a:pPr algn="r" eaLnBrk="1" hangingPunct="1">
              <a:spcAft>
                <a:spcPts val="500"/>
              </a:spcAft>
            </a:pPr>
            <a:r>
              <a:rPr lang="en-US" sz="1600" smtClean="0"/>
              <a:t>Margareta Walhstrom </a:t>
            </a:r>
          </a:p>
          <a:p>
            <a:pPr algn="r" eaLnBrk="1" hangingPunct="1">
              <a:spcAft>
                <a:spcPts val="500"/>
              </a:spcAft>
            </a:pPr>
            <a:r>
              <a:rPr lang="en-US" sz="1600" smtClean="0"/>
              <a:t>UN Special Representative of the Secretary-General for Disaster Risk Reduction</a:t>
            </a:r>
            <a:r>
              <a:rPr lang="en-US" sz="1400" smtClean="0"/>
              <a:t> </a:t>
            </a:r>
            <a:r>
              <a:rPr lang="en-US" sz="1600" smtClean="0"/>
              <a:t>  </a:t>
            </a:r>
          </a:p>
          <a:p>
            <a:pPr algn="r" eaLnBrk="1" hangingPunct="1">
              <a:spcAft>
                <a:spcPts val="500"/>
              </a:spcAft>
            </a:pPr>
            <a:r>
              <a:rPr lang="en-US" sz="1600" smtClean="0"/>
              <a:t>Keynote Address (excerpted), Global Risk Forum/International Disaster and Risk Conference</a:t>
            </a:r>
          </a:p>
          <a:p>
            <a:pPr algn="r" eaLnBrk="1" hangingPunct="1">
              <a:spcAft>
                <a:spcPts val="500"/>
              </a:spcAft>
            </a:pPr>
            <a:r>
              <a:rPr lang="en-US" sz="1600" smtClean="0"/>
              <a:t>Davos, Switzerland, 24 August 2014</a:t>
            </a:r>
          </a:p>
        </p:txBody>
      </p:sp>
      <p:sp>
        <p:nvSpPr>
          <p:cNvPr id="19459" name="Text Placeholder 3"/>
          <p:cNvSpPr>
            <a:spLocks noGrp="1"/>
          </p:cNvSpPr>
          <p:nvPr>
            <p:ph type="body" idx="1"/>
          </p:nvPr>
        </p:nvSpPr>
        <p:spPr>
          <a:xfrm>
            <a:off x="690563" y="5284788"/>
            <a:ext cx="10153650" cy="811212"/>
          </a:xfrm>
        </p:spPr>
        <p:txBody>
          <a:bodyPr/>
          <a:lstStyle/>
          <a:p>
            <a:pPr eaLnBrk="1" hangingPunct="1"/>
            <a:endParaRPr lang="en-US"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p:nvPr>
        </p:nvSpPr>
        <p:spPr bwMode="auto">
          <a:xfrm>
            <a:off x="685800" y="609600"/>
            <a:ext cx="10210800" cy="1455738"/>
          </a:xfrm>
        </p:spPr>
        <p:txBody>
          <a:bodyPr wrap="square" numCol="1" anchorCtr="0" compatLnSpc="1">
            <a:prstTxWarp prst="textNoShape">
              <a:avLst/>
            </a:prstTxWarp>
          </a:bodyPr>
          <a:lstStyle/>
          <a:p>
            <a:pPr eaLnBrk="1" hangingPunct="1"/>
            <a:r>
              <a:rPr lang="en-US" sz="3200" cap="none" smtClean="0">
                <a:ln>
                  <a:noFill/>
                </a:ln>
              </a:rPr>
              <a:t>A NON-LINEAR PATHWAY: </a:t>
            </a:r>
            <a:br>
              <a:rPr lang="en-US" sz="3200" cap="none" smtClean="0">
                <a:ln>
                  <a:noFill/>
                </a:ln>
              </a:rPr>
            </a:br>
            <a:r>
              <a:rPr lang="en-US" sz="3200" cap="none" smtClean="0">
                <a:ln>
                  <a:noFill/>
                </a:ln>
              </a:rPr>
              <a:t>Towards Disaster Risk Reduction (DRR)</a:t>
            </a:r>
          </a:p>
        </p:txBody>
      </p:sp>
      <p:sp>
        <p:nvSpPr>
          <p:cNvPr id="3" name="Text Placeholder 2"/>
          <p:cNvSpPr>
            <a:spLocks noGrp="1"/>
          </p:cNvSpPr>
          <p:nvPr>
            <p:ph type="body" idx="1"/>
          </p:nvPr>
        </p:nvSpPr>
        <p:spPr>
          <a:xfrm>
            <a:off x="973138" y="1938338"/>
            <a:ext cx="4710112" cy="576262"/>
          </a:xfrm>
        </p:spPr>
        <p:txBody>
          <a:bodyPr rtlCol="0"/>
          <a:lstStyle/>
          <a:p>
            <a:pPr eaLnBrk="1" fontAlgn="auto" hangingPunct="1">
              <a:spcBef>
                <a:spcPts val="0"/>
              </a:spcBef>
              <a:buFont typeface="Arial"/>
              <a:buNone/>
              <a:defRPr/>
            </a:pPr>
            <a:r>
              <a:rPr lang="en-US" dirty="0" smtClean="0"/>
              <a:t>HISTORIC DEVELOPMENTS</a:t>
            </a:r>
            <a:endParaRPr lang="en-US" dirty="0"/>
          </a:p>
        </p:txBody>
      </p:sp>
      <p:sp>
        <p:nvSpPr>
          <p:cNvPr id="20483" name="Content Placeholder 3"/>
          <p:cNvSpPr>
            <a:spLocks noGrp="1"/>
          </p:cNvSpPr>
          <p:nvPr>
            <p:ph sz="half" idx="2"/>
          </p:nvPr>
        </p:nvSpPr>
        <p:spPr>
          <a:xfrm>
            <a:off x="685800" y="2667000"/>
            <a:ext cx="4997450" cy="2921000"/>
          </a:xfrm>
        </p:spPr>
        <p:txBody>
          <a:bodyPr/>
          <a:lstStyle/>
          <a:p>
            <a:pPr eaLnBrk="1" hangingPunct="1"/>
            <a:r>
              <a:rPr lang="en-US" smtClean="0"/>
              <a:t>1990, International Decade for Natural Disaster Reduction (IDNDR) </a:t>
            </a:r>
          </a:p>
          <a:p>
            <a:pPr eaLnBrk="1" hangingPunct="1"/>
            <a:r>
              <a:rPr lang="en-US" smtClean="0"/>
              <a:t>1994, Yokohama Strategy and Plan of Action for a Safer World </a:t>
            </a:r>
          </a:p>
          <a:p>
            <a:pPr eaLnBrk="1" hangingPunct="1"/>
            <a:r>
              <a:rPr lang="en-US" smtClean="0"/>
              <a:t>1999, UN International Strategy for Disaster Reduction (UNISDR) </a:t>
            </a:r>
          </a:p>
          <a:p>
            <a:pPr eaLnBrk="1" hangingPunct="1"/>
            <a:r>
              <a:rPr lang="en-US" smtClean="0"/>
              <a:t>2005, Hyogo Framework for Action (HFA) </a:t>
            </a:r>
          </a:p>
          <a:p>
            <a:pPr eaLnBrk="1" hangingPunct="1"/>
            <a:r>
              <a:rPr lang="en-US" smtClean="0"/>
              <a:t>2006, Global Platform for DRR </a:t>
            </a:r>
          </a:p>
        </p:txBody>
      </p:sp>
      <p:sp>
        <p:nvSpPr>
          <p:cNvPr id="5" name="Text Placeholder 4"/>
          <p:cNvSpPr>
            <a:spLocks noGrp="1"/>
          </p:cNvSpPr>
          <p:nvPr>
            <p:ph type="body" sz="quarter" idx="3"/>
          </p:nvPr>
        </p:nvSpPr>
        <p:spPr>
          <a:xfrm>
            <a:off x="6096000" y="1938338"/>
            <a:ext cx="4722813" cy="576262"/>
          </a:xfrm>
        </p:spPr>
        <p:txBody>
          <a:bodyPr rtlCol="0"/>
          <a:lstStyle/>
          <a:p>
            <a:pPr eaLnBrk="1" fontAlgn="auto" hangingPunct="1">
              <a:spcBef>
                <a:spcPts val="0"/>
              </a:spcBef>
              <a:buFont typeface="Arial"/>
              <a:buNone/>
              <a:defRPr/>
            </a:pPr>
            <a:r>
              <a:rPr lang="en-US" dirty="0" smtClean="0"/>
              <a:t>Outcomes</a:t>
            </a:r>
            <a:endParaRPr lang="en-US" dirty="0"/>
          </a:p>
        </p:txBody>
      </p:sp>
      <p:sp>
        <p:nvSpPr>
          <p:cNvPr id="21509" name="Content Placeholder 5"/>
          <p:cNvSpPr>
            <a:spLocks noGrp="1"/>
          </p:cNvSpPr>
          <p:nvPr>
            <p:ph sz="quarter" idx="4"/>
          </p:nvPr>
        </p:nvSpPr>
        <p:spPr>
          <a:xfrm>
            <a:off x="5822950" y="2667000"/>
            <a:ext cx="4995863" cy="3324225"/>
          </a:xfrm>
        </p:spPr>
        <p:txBody>
          <a:bodyPr>
            <a:normAutofit lnSpcReduction="10000"/>
          </a:bodyPr>
          <a:lstStyle/>
          <a:p>
            <a:pPr eaLnBrk="1" hangingPunct="1">
              <a:defRPr/>
            </a:pPr>
            <a:r>
              <a:rPr lang="en-US" smtClean="0"/>
              <a:t>Increasing global disaster awareness</a:t>
            </a:r>
          </a:p>
          <a:p>
            <a:pPr lvl="1" eaLnBrk="1" hangingPunct="1">
              <a:spcAft>
                <a:spcPts val="500"/>
              </a:spcAft>
              <a:defRPr/>
            </a:pPr>
            <a:r>
              <a:rPr lang="en-US" smtClean="0"/>
              <a:t>Events are not new</a:t>
            </a:r>
          </a:p>
          <a:p>
            <a:pPr lvl="1" eaLnBrk="1" hangingPunct="1">
              <a:spcAft>
                <a:spcPts val="500"/>
              </a:spcAft>
              <a:defRPr/>
            </a:pPr>
            <a:r>
              <a:rPr lang="en-US" smtClean="0"/>
              <a:t>No person, place, or thing is invulnerable</a:t>
            </a:r>
          </a:p>
          <a:p>
            <a:pPr lvl="1" eaLnBrk="1" hangingPunct="1">
              <a:spcAft>
                <a:spcPts val="500"/>
              </a:spcAft>
              <a:defRPr/>
            </a:pPr>
            <a:r>
              <a:rPr lang="en-US" smtClean="0"/>
              <a:t>Disasters are not "just a Third World problem“</a:t>
            </a:r>
          </a:p>
          <a:p>
            <a:pPr eaLnBrk="1" hangingPunct="1">
              <a:defRPr/>
            </a:pPr>
            <a:r>
              <a:rPr lang="en-US" smtClean="0"/>
              <a:t>People and communities are increasingly expected to carry their own risk </a:t>
            </a:r>
          </a:p>
          <a:p>
            <a:pPr eaLnBrk="1" hangingPunct="1">
              <a:defRPr/>
            </a:pPr>
            <a:r>
              <a:rPr lang="en-US" smtClean="0"/>
              <a:t>Decision-makers may not use the best science</a:t>
            </a:r>
          </a:p>
          <a:p>
            <a:pPr eaLnBrk="1" hangingPunct="1">
              <a:defRPr/>
            </a:pPr>
            <a:r>
              <a:rPr lang="en-US" smtClean="0"/>
              <a:t>A "closer circle of dominoes“</a:t>
            </a:r>
          </a:p>
          <a:p>
            <a:pPr lvl="1" eaLnBrk="1" hangingPunct="1">
              <a:defRPr/>
            </a:pPr>
            <a:r>
              <a:rPr lang="en-US" i="1" smtClean="0"/>
              <a:t>“Sophisticated, complex, and creative civilizations can be fragile and impermanent”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bwMode="auto">
          <a:xfrm>
            <a:off x="992188" y="609600"/>
            <a:ext cx="9550400" cy="2743200"/>
          </a:xfrm>
        </p:spPr>
        <p:txBody>
          <a:bodyPr wrap="square" numCol="1" anchorCtr="0" compatLnSpc="1">
            <a:prstTxWarp prst="textNoShape">
              <a:avLst/>
            </a:prstTxWarp>
          </a:bodyPr>
          <a:lstStyle/>
          <a:p>
            <a:pPr eaLnBrk="1" hangingPunct="1"/>
            <a:r>
              <a:rPr lang="en-US" i="1" smtClean="0">
                <a:ln>
                  <a:noFill/>
                </a:ln>
              </a:rPr>
              <a:t>More things are happening to you</a:t>
            </a:r>
            <a:br>
              <a:rPr lang="en-US" i="1" smtClean="0">
                <a:ln>
                  <a:noFill/>
                </a:ln>
              </a:rPr>
            </a:br>
            <a:r>
              <a:rPr lang="en-US" i="1" smtClean="0">
                <a:ln>
                  <a:noFill/>
                </a:ln>
              </a:rPr>
              <a:t>That you never thought before </a:t>
            </a:r>
            <a:br>
              <a:rPr lang="en-US" i="1" smtClean="0">
                <a:ln>
                  <a:noFill/>
                </a:ln>
              </a:rPr>
            </a:br>
            <a:r>
              <a:rPr lang="en-US" i="1" smtClean="0">
                <a:ln>
                  <a:noFill/>
                </a:ln>
              </a:rPr>
              <a:t>Would happen </a:t>
            </a:r>
            <a:br>
              <a:rPr lang="en-US" i="1" smtClean="0">
                <a:ln>
                  <a:noFill/>
                </a:ln>
              </a:rPr>
            </a:br>
            <a:r>
              <a:rPr lang="en-US" i="1" smtClean="0">
                <a:ln>
                  <a:noFill/>
                </a:ln>
              </a:rPr>
              <a:t>To you.</a:t>
            </a:r>
          </a:p>
        </p:txBody>
      </p:sp>
      <p:sp>
        <p:nvSpPr>
          <p:cNvPr id="22530" name="Text Placeholder 2"/>
          <p:cNvSpPr>
            <a:spLocks noGrp="1"/>
          </p:cNvSpPr>
          <p:nvPr>
            <p:ph type="body" sz="quarter" idx="13"/>
          </p:nvPr>
        </p:nvSpPr>
        <p:spPr>
          <a:xfrm>
            <a:off x="1098550" y="3352800"/>
            <a:ext cx="9036050" cy="381000"/>
          </a:xfrm>
        </p:spPr>
        <p:txBody>
          <a:bodyPr/>
          <a:lstStyle/>
          <a:p>
            <a:pPr algn="r" eaLnBrk="1" hangingPunct="1">
              <a:lnSpc>
                <a:spcPct val="80000"/>
              </a:lnSpc>
              <a:spcAft>
                <a:spcPts val="500"/>
              </a:spcAft>
            </a:pPr>
            <a:r>
              <a:rPr lang="en-US" sz="1600" smtClean="0"/>
              <a:t>Margareta Walhstrom, UN-SRSG,  </a:t>
            </a:r>
          </a:p>
          <a:p>
            <a:pPr algn="r" eaLnBrk="1" hangingPunct="1">
              <a:lnSpc>
                <a:spcPct val="80000"/>
              </a:lnSpc>
              <a:spcAft>
                <a:spcPts val="500"/>
              </a:spcAft>
            </a:pPr>
            <a:r>
              <a:rPr lang="en-US" sz="1600" smtClean="0"/>
              <a:t>GRF Forum/International Disaster and Risk Conference</a:t>
            </a:r>
          </a:p>
          <a:p>
            <a:pPr algn="r" eaLnBrk="1" hangingPunct="1">
              <a:lnSpc>
                <a:spcPct val="80000"/>
              </a:lnSpc>
              <a:spcAft>
                <a:spcPts val="500"/>
              </a:spcAft>
            </a:pPr>
            <a:r>
              <a:rPr lang="en-US" sz="1600" smtClean="0"/>
              <a:t>Davos,, Switzerland, 24 August 2014</a:t>
            </a:r>
          </a:p>
        </p:txBody>
      </p:sp>
      <p:sp>
        <p:nvSpPr>
          <p:cNvPr id="22531" name="Text Placeholder 3"/>
          <p:cNvSpPr>
            <a:spLocks noGrp="1"/>
          </p:cNvSpPr>
          <p:nvPr>
            <p:ph type="body" idx="1"/>
          </p:nvPr>
        </p:nvSpPr>
        <p:spPr>
          <a:xfrm>
            <a:off x="1098550" y="4343400"/>
            <a:ext cx="10152063" cy="1447800"/>
          </a:xfrm>
        </p:spPr>
        <p:txBody>
          <a:bodyPr/>
          <a:lstStyle/>
          <a:p>
            <a:pPr eaLnBrk="1" hangingPunct="1"/>
            <a:r>
              <a:rPr lang="en-US" sz="2400" smtClean="0"/>
              <a:t>Towards a Post-2015 Framework for Disaster Risk Reduction ("HFA2")</a:t>
            </a:r>
            <a:r>
              <a:rPr lang="en-US" smtClean="0"/>
              <a:t> </a:t>
            </a:r>
          </a:p>
          <a:p>
            <a:pPr eaLnBrk="1" hangingPunct="1"/>
            <a:r>
              <a:rPr lang="en-US" smtClean="0"/>
              <a:t>"A Future-Focused Agenda with a Commitment to Outcomes </a:t>
            </a:r>
            <a:br>
              <a:rPr lang="en-US" smtClean="0"/>
            </a:br>
            <a:r>
              <a:rPr lang="en-US" smtClean="0"/>
              <a:t>and Managing Risks in Future Decades"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bwMode="auto">
          <a:xfrm>
            <a:off x="685800" y="4732338"/>
            <a:ext cx="10131425" cy="566737"/>
          </a:xfrm>
        </p:spPr>
        <p:txBody>
          <a:bodyPr wrap="square" numCol="1" anchorCtr="0" compatLnSpc="1">
            <a:prstTxWarp prst="textNoShape">
              <a:avLst/>
            </a:prstTxWarp>
          </a:bodyPr>
          <a:lstStyle/>
          <a:p>
            <a:pPr algn="ctr" eaLnBrk="1" hangingPunct="1"/>
            <a:r>
              <a:rPr lang="en-US" sz="3600" cap="none" smtClean="0">
                <a:ln>
                  <a:noFill/>
                </a:ln>
              </a:rPr>
              <a:t>Upcoming: </a:t>
            </a:r>
            <a:br>
              <a:rPr lang="en-US" sz="3600" cap="none" smtClean="0">
                <a:ln>
                  <a:noFill/>
                </a:ln>
              </a:rPr>
            </a:br>
            <a:r>
              <a:rPr lang="en-US" sz="3600" cap="none" smtClean="0">
                <a:ln>
                  <a:noFill/>
                </a:ln>
              </a:rPr>
              <a:t>3</a:t>
            </a:r>
            <a:r>
              <a:rPr lang="en-US" sz="3600" cap="none" baseline="30000" smtClean="0">
                <a:ln>
                  <a:noFill/>
                </a:ln>
              </a:rPr>
              <a:t>rd</a:t>
            </a:r>
            <a:r>
              <a:rPr lang="en-US" sz="3600" cap="none" smtClean="0">
                <a:ln>
                  <a:noFill/>
                </a:ln>
              </a:rPr>
              <a:t> World Conference on Disaster Risk Reduction</a:t>
            </a:r>
          </a:p>
        </p:txBody>
      </p:sp>
      <p:sp>
        <p:nvSpPr>
          <p:cNvPr id="3" name="Picture Placeholder 2"/>
          <p:cNvSpPr>
            <a:spLocks noGrp="1"/>
          </p:cNvSpPr>
          <p:nvPr>
            <p:ph type="pic" idx="1"/>
          </p:nvPr>
        </p:nvSpPr>
        <p:spPr>
          <a:noFill/>
        </p:spPr>
      </p:sp>
      <p:sp>
        <p:nvSpPr>
          <p:cNvPr id="23557" name="Text Placeholder 3"/>
          <p:cNvSpPr>
            <a:spLocks noGrp="1"/>
          </p:cNvSpPr>
          <p:nvPr>
            <p:ph type="body" sz="half" idx="2"/>
          </p:nvPr>
        </p:nvSpPr>
        <p:spPr>
          <a:xfrm>
            <a:off x="685800" y="5299075"/>
            <a:ext cx="10131425" cy="493713"/>
          </a:xfrm>
        </p:spPr>
        <p:txBody>
          <a:bodyPr/>
          <a:lstStyle/>
          <a:p>
            <a:pPr algn="ctr" eaLnBrk="1" hangingPunct="1"/>
            <a:r>
              <a:rPr lang="en-US" sz="2000" smtClean="0"/>
              <a:t>www.wcdrr.org</a:t>
            </a:r>
          </a:p>
        </p:txBody>
      </p:sp>
      <p:pic>
        <p:nvPicPr>
          <p:cNvPr id="23558" name="Picture 8" descr="The Third United Nations World Conference on Disaster Risk Reduction"/>
          <p:cNvPicPr>
            <a:picLocks noChangeAspect="1" noChangeArrowheads="1"/>
          </p:cNvPicPr>
          <p:nvPr/>
        </p:nvPicPr>
        <p:blipFill>
          <a:blip r:embed="rId2"/>
          <a:srcRect/>
          <a:stretch>
            <a:fillRect/>
          </a:stretch>
        </p:blipFill>
        <p:spPr bwMode="auto">
          <a:xfrm>
            <a:off x="2743200" y="973138"/>
            <a:ext cx="6096000" cy="3095625"/>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idx="4294967295"/>
          </p:nvPr>
        </p:nvSpPr>
        <p:spPr bwMode="auto">
          <a:xfrm>
            <a:off x="685800" y="609600"/>
            <a:ext cx="7162800" cy="1455738"/>
          </a:xfrm>
        </p:spPr>
        <p:txBody>
          <a:bodyPr wrap="square" numCol="1" anchorCtr="0" compatLnSpc="1">
            <a:prstTxWarp prst="textNoShape">
              <a:avLst/>
            </a:prstTxWarp>
            <a:normAutofit fontScale="90000"/>
          </a:bodyPr>
          <a:lstStyle/>
          <a:p>
            <a:pPr eaLnBrk="1" hangingPunct="1">
              <a:defRPr/>
            </a:pPr>
            <a:r>
              <a:rPr lang="en-US" cap="none" dirty="0" smtClean="0">
                <a:ln>
                  <a:noFill/>
                </a:ln>
              </a:rPr>
              <a:t>AN EVOLVING DRR:</a:t>
            </a:r>
            <a:br>
              <a:rPr lang="en-US" cap="none" dirty="0" smtClean="0">
                <a:ln>
                  <a:noFill/>
                </a:ln>
              </a:rPr>
            </a:br>
            <a:r>
              <a:rPr lang="en-US" cap="none" dirty="0" smtClean="0">
                <a:ln>
                  <a:noFill/>
                </a:ln>
              </a:rPr>
              <a:t>Towards Disaster Risk Reduction </a:t>
            </a:r>
            <a:br>
              <a:rPr lang="en-US" cap="none" dirty="0" smtClean="0">
                <a:ln>
                  <a:noFill/>
                </a:ln>
              </a:rPr>
            </a:br>
            <a:r>
              <a:rPr lang="en-US" cap="none" dirty="0" smtClean="0">
                <a:ln>
                  <a:noFill/>
                </a:ln>
              </a:rPr>
              <a:t>and Resilience (D3R)</a:t>
            </a:r>
          </a:p>
        </p:txBody>
      </p:sp>
      <p:sp>
        <p:nvSpPr>
          <p:cNvPr id="24578" name="Rectangle 10"/>
          <p:cNvSpPr>
            <a:spLocks noGrp="1"/>
          </p:cNvSpPr>
          <p:nvPr>
            <p:ph type="body" idx="4294967295"/>
          </p:nvPr>
        </p:nvSpPr>
        <p:spPr>
          <a:xfrm>
            <a:off x="685800" y="2141538"/>
            <a:ext cx="10131425" cy="4106862"/>
          </a:xfrm>
        </p:spPr>
        <p:txBody>
          <a:bodyPr/>
          <a:lstStyle/>
          <a:p>
            <a:pPr eaLnBrk="1" hangingPunct="1">
              <a:buFont typeface="Arial" charset="0"/>
              <a:buNone/>
            </a:pPr>
            <a:r>
              <a:rPr lang="en-US" sz="2000" smtClean="0"/>
              <a:t>EXCERPTS FROM THE CHAIR’S SUMMARY, 2013</a:t>
            </a:r>
          </a:p>
          <a:p>
            <a:pPr eaLnBrk="1" hangingPunct="1"/>
            <a:r>
              <a:rPr lang="en-US" sz="2000" smtClean="0"/>
              <a:t>The gravity of risk is escalating.</a:t>
            </a:r>
          </a:p>
          <a:p>
            <a:pPr eaLnBrk="1" hangingPunct="1"/>
            <a:r>
              <a:rPr lang="en-US" sz="2000" smtClean="0"/>
              <a:t>DRR is important in achieving Sustainable Development Goals, </a:t>
            </a:r>
            <a:br>
              <a:rPr lang="en-US" sz="2000" smtClean="0"/>
            </a:br>
            <a:r>
              <a:rPr lang="en-US" sz="2000" smtClean="0"/>
              <a:t>tackling the impacts of climate change, and building resilience to extreme events.</a:t>
            </a:r>
          </a:p>
          <a:p>
            <a:pPr eaLnBrk="1" hangingPunct="1"/>
            <a:r>
              <a:rPr lang="en-US" sz="2000" smtClean="0"/>
              <a:t>The role of science and education is central to the efforts of governments and stakeholders.</a:t>
            </a:r>
          </a:p>
          <a:p>
            <a:pPr eaLnBrk="1" hangingPunct="1"/>
            <a:r>
              <a:rPr lang="en-US" sz="2000" smtClean="0"/>
              <a:t>Existing efforts to strengthen scientific information and evidence should be utilized in DRR.</a:t>
            </a:r>
          </a:p>
          <a:p>
            <a:pPr eaLnBrk="1" hangingPunct="1"/>
            <a:r>
              <a:rPr lang="en-US" sz="2000" smtClean="0"/>
              <a:t>Coordinated, consolidated approaches to scientific information and evidence are needed now and in the future.</a:t>
            </a:r>
          </a:p>
          <a:p>
            <a:pPr eaLnBrk="1" hangingPunct="1"/>
            <a:r>
              <a:rPr lang="en-US" sz="2000" smtClean="0"/>
              <a:t>The diversity, representation, and independence of science are important to D3R.</a:t>
            </a:r>
          </a:p>
        </p:txBody>
      </p:sp>
      <p:pic>
        <p:nvPicPr>
          <p:cNvPr id="24579" name="Picture 13" descr="Global Platform Home page"/>
          <p:cNvPicPr>
            <a:picLocks noChangeAspect="1" noChangeArrowheads="1"/>
          </p:cNvPicPr>
          <p:nvPr/>
        </p:nvPicPr>
        <p:blipFill>
          <a:blip r:embed="rId3"/>
          <a:srcRect/>
          <a:stretch>
            <a:fillRect/>
          </a:stretch>
        </p:blipFill>
        <p:spPr bwMode="auto">
          <a:xfrm>
            <a:off x="7162800" y="609600"/>
            <a:ext cx="4143375" cy="1447800"/>
          </a:xfrm>
          <a:prstGeom prst="rect">
            <a:avLst/>
          </a:prstGeom>
          <a:solidFill>
            <a:schemeClr val="tx1"/>
          </a:solidFill>
          <a:ln w="9525">
            <a:solidFill>
              <a:schemeClr val="bg1"/>
            </a:solid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idx="4294967295"/>
          </p:nvPr>
        </p:nvSpPr>
        <p:spPr bwMode="auto">
          <a:xfrm>
            <a:off x="2819400" y="609600"/>
            <a:ext cx="8763000" cy="4038600"/>
          </a:xfrm>
        </p:spPr>
        <p:txBody>
          <a:bodyPr wrap="square" numCol="1" anchorCtr="0" compatLnSpc="1">
            <a:prstTxWarp prst="textNoShape">
              <a:avLst/>
            </a:prstTxWarp>
            <a:normAutofit fontScale="90000"/>
          </a:bodyPr>
          <a:lstStyle/>
          <a:p>
            <a:pPr eaLnBrk="1" hangingPunct="1">
              <a:defRPr/>
            </a:pPr>
            <a:r>
              <a:rPr lang="en-US" sz="3200" i="1" cap="none" dirty="0" smtClean="0">
                <a:ln>
                  <a:noFill/>
                </a:ln>
              </a:rPr>
              <a:t/>
            </a:r>
            <a:br>
              <a:rPr lang="en-US" sz="3200" i="1" cap="none" dirty="0" smtClean="0">
                <a:ln>
                  <a:noFill/>
                </a:ln>
              </a:rPr>
            </a:br>
            <a:r>
              <a:rPr lang="en-US" sz="3200" i="1" cap="none" dirty="0" smtClean="0">
                <a:ln>
                  <a:noFill/>
                </a:ln>
              </a:rPr>
              <a:t> Science here is taken to include natural, social, economic, engineering, health and </a:t>
            </a:r>
            <a:r>
              <a:rPr lang="en-US" sz="3200" i="1" cap="none" dirty="0" err="1" smtClean="0">
                <a:ln>
                  <a:noFill/>
                </a:ln>
              </a:rPr>
              <a:t>behaviour</a:t>
            </a:r>
            <a:r>
              <a:rPr lang="en-US" sz="3200" i="1" cap="none" dirty="0" smtClean="0">
                <a:ln>
                  <a:noFill/>
                </a:ln>
              </a:rPr>
              <a:t> sciences as they pertain to disasters and disaster risk and to include the collection, assessment and communications of </a:t>
            </a:r>
            <a:br>
              <a:rPr lang="en-US" sz="3200" i="1" cap="none" dirty="0" smtClean="0">
                <a:ln>
                  <a:noFill/>
                </a:ln>
              </a:rPr>
            </a:br>
            <a:r>
              <a:rPr lang="en-US" sz="3200" i="1" cap="none" dirty="0" smtClean="0">
                <a:ln>
                  <a:noFill/>
                </a:ln>
              </a:rPr>
              <a:t>evidence on policy and practice.</a:t>
            </a:r>
            <a:br>
              <a:rPr lang="en-US" sz="3200" i="1" cap="none" dirty="0" smtClean="0">
                <a:ln>
                  <a:noFill/>
                </a:ln>
              </a:rPr>
            </a:br>
            <a:r>
              <a:rPr lang="en-US" sz="2400" i="1" cap="none" dirty="0" smtClean="0">
                <a:ln>
                  <a:noFill/>
                </a:ln>
              </a:rPr>
              <a:t/>
            </a:r>
            <a:br>
              <a:rPr lang="en-US" sz="2400" i="1" cap="none" dirty="0" smtClean="0">
                <a:ln>
                  <a:noFill/>
                </a:ln>
              </a:rPr>
            </a:br>
            <a:r>
              <a:rPr lang="en-US" sz="2700" i="1" cap="none" dirty="0" smtClean="0">
                <a:ln>
                  <a:noFill/>
                </a:ln>
              </a:rPr>
              <a:t>“Disasters are taken to include those associated with natural and technological hazards and their interface with shocks</a:t>
            </a:r>
            <a:r>
              <a:rPr lang="en-US" sz="2700" i="1" cap="none" dirty="0" smtClean="0">
                <a:ln>
                  <a:noFill/>
                </a:ln>
                <a:solidFill>
                  <a:schemeClr val="bg1"/>
                </a:solidFill>
              </a:rPr>
              <a:t> </a:t>
            </a:r>
            <a:r>
              <a:rPr lang="en-US" sz="2700" i="1" cap="none" dirty="0" smtClean="0">
                <a:ln>
                  <a:noFill/>
                </a:ln>
              </a:rPr>
              <a:t>associated with human conflict and economic and financial crises.”</a:t>
            </a:r>
          </a:p>
        </p:txBody>
      </p:sp>
      <p:sp>
        <p:nvSpPr>
          <p:cNvPr id="26626" name="Rectangle 3"/>
          <p:cNvSpPr>
            <a:spLocks noGrp="1"/>
          </p:cNvSpPr>
          <p:nvPr>
            <p:ph type="body" idx="4294967295"/>
          </p:nvPr>
        </p:nvSpPr>
        <p:spPr>
          <a:xfrm>
            <a:off x="1143000" y="4953000"/>
            <a:ext cx="10131425" cy="1219200"/>
          </a:xfrm>
        </p:spPr>
        <p:txBody>
          <a:bodyPr/>
          <a:lstStyle/>
          <a:p>
            <a:pPr eaLnBrk="1" hangingPunct="1">
              <a:buFont typeface="Arial" charset="0"/>
              <a:buNone/>
            </a:pPr>
            <a:r>
              <a:rPr lang="en-US" i="1" smtClean="0"/>
              <a:t>Using Science in Disaster Risk Reduction, </a:t>
            </a:r>
            <a:r>
              <a:rPr lang="en-US" smtClean="0"/>
              <a:t>Report of the UNISDR Scientific and Technical Advisory Group (STAG), 2013 </a:t>
            </a:r>
            <a:r>
              <a:rPr lang="en-US" smtClean="0">
                <a:hlinkClick r:id="rId2"/>
              </a:rPr>
              <a:t>http://www.unisdr.org/files/32609_stagereport2013assembled.pdf</a:t>
            </a:r>
            <a:r>
              <a:rPr lang="en-US" smtClean="0"/>
              <a:t> </a:t>
            </a:r>
          </a:p>
        </p:txBody>
      </p:sp>
      <p:pic>
        <p:nvPicPr>
          <p:cNvPr id="26627" name="Picture 5" descr="32609_usingsciencecover"/>
          <p:cNvPicPr>
            <a:picLocks noChangeAspect="1" noChangeArrowheads="1"/>
          </p:cNvPicPr>
          <p:nvPr/>
        </p:nvPicPr>
        <p:blipFill>
          <a:blip r:embed="rId3"/>
          <a:srcRect/>
          <a:stretch>
            <a:fillRect/>
          </a:stretch>
        </p:blipFill>
        <p:spPr bwMode="auto">
          <a:xfrm>
            <a:off x="1295400" y="1103313"/>
            <a:ext cx="1295400" cy="1857375"/>
          </a:xfrm>
          <a:prstGeom prst="rect">
            <a:avLst/>
          </a:prstGeom>
          <a:noFill/>
          <a:ln w="9525">
            <a:solidFill>
              <a:schemeClr val="bg1"/>
            </a:solid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p:cNvSpPr>
          <p:nvPr>
            <p:ph type="title" idx="4294967295"/>
          </p:nvPr>
        </p:nvSpPr>
        <p:spPr bwMode="auto">
          <a:xfrm>
            <a:off x="1063625" y="609600"/>
            <a:ext cx="8385175" cy="4114800"/>
          </a:xfrm>
          <a:noFill/>
        </p:spPr>
        <p:txBody>
          <a:bodyPr wrap="square" numCol="1" anchorCtr="0" compatLnSpc="1">
            <a:prstTxWarp prst="textNoShape">
              <a:avLst/>
            </a:prstTxWarp>
          </a:bodyPr>
          <a:lstStyle/>
          <a:p>
            <a:pPr eaLnBrk="1" hangingPunct="1"/>
            <a:r>
              <a:rPr lang="en-US" sz="3200" i="1" cap="none" smtClean="0">
                <a:ln>
                  <a:noFill/>
                </a:ln>
              </a:rPr>
              <a:t/>
            </a:r>
            <a:br>
              <a:rPr lang="en-US" sz="3200" i="1" cap="none" smtClean="0">
                <a:ln>
                  <a:noFill/>
                </a:ln>
              </a:rPr>
            </a:br>
            <a:r>
              <a:rPr lang="en-US" sz="3200" i="1" cap="none" smtClean="0">
                <a:ln>
                  <a:noFill/>
                </a:ln>
              </a:rPr>
              <a:t>It is vital that research becomes more directly actionable, coupled with more effective ways of providing evidence-based advice to support disaster policy and practice.</a:t>
            </a:r>
            <a:r>
              <a:rPr lang="en-US" sz="3200" cap="none" smtClean="0">
                <a:ln>
                  <a:noFill/>
                </a:ln>
              </a:rPr>
              <a:t> </a:t>
            </a:r>
            <a:br>
              <a:rPr lang="en-US" sz="3200" cap="none" smtClean="0">
                <a:ln>
                  <a:noFill/>
                </a:ln>
              </a:rPr>
            </a:br>
            <a:r>
              <a:rPr lang="en-US" sz="1600" cap="none" smtClean="0">
                <a:ln>
                  <a:noFill/>
                </a:ln>
              </a:rPr>
              <a:t/>
            </a:r>
            <a:br>
              <a:rPr lang="en-US" sz="1600" cap="none" smtClean="0">
                <a:ln>
                  <a:noFill/>
                </a:ln>
              </a:rPr>
            </a:br>
            <a:r>
              <a:rPr lang="en-US" sz="3200" i="1" cap="none" smtClean="0">
                <a:ln>
                  <a:noFill/>
                </a:ln>
              </a:rPr>
              <a:t>“</a:t>
            </a:r>
            <a:r>
              <a:rPr lang="en-US" sz="2200" i="1" cap="none" smtClean="0">
                <a:ln>
                  <a:noFill/>
                </a:ln>
              </a:rPr>
              <a:t>We call upon governments and other stakeholders … </a:t>
            </a:r>
            <a:br>
              <a:rPr lang="en-US" sz="2200" i="1" cap="none" smtClean="0">
                <a:ln>
                  <a:noFill/>
                </a:ln>
              </a:rPr>
            </a:br>
            <a:r>
              <a:rPr lang="en-US" sz="2200" i="1" cap="none" smtClean="0">
                <a:ln>
                  <a:noFill/>
                </a:ln>
              </a:rPr>
              <a:t>to support the implementation of an Action Agenda for an </a:t>
            </a:r>
            <a:br>
              <a:rPr lang="en-US" sz="2200" i="1" cap="none" smtClean="0">
                <a:ln>
                  <a:noFill/>
                </a:ln>
              </a:rPr>
            </a:br>
            <a:r>
              <a:rPr lang="en-US" sz="2200" i="1" cap="none" smtClean="0">
                <a:ln>
                  <a:noFill/>
                </a:ln>
              </a:rPr>
              <a:t>international science advisory mechanism for disaster risk reduction to </a:t>
            </a:r>
            <a:r>
              <a:rPr lang="en-US" sz="2200" b="1" i="1" cap="none" smtClean="0">
                <a:ln>
                  <a:noFill/>
                </a:ln>
              </a:rPr>
              <a:t>strengthen resilience</a:t>
            </a:r>
            <a:r>
              <a:rPr lang="en-US" sz="2200" i="1" cap="none" smtClean="0">
                <a:ln>
                  <a:noFill/>
                </a:ln>
              </a:rPr>
              <a:t>.”</a:t>
            </a:r>
          </a:p>
        </p:txBody>
      </p:sp>
      <p:sp>
        <p:nvSpPr>
          <p:cNvPr id="27650" name="Rectangle 3"/>
          <p:cNvSpPr>
            <a:spLocks noGrp="1"/>
          </p:cNvSpPr>
          <p:nvPr>
            <p:ph type="body" idx="4294967295"/>
          </p:nvPr>
        </p:nvSpPr>
        <p:spPr>
          <a:xfrm>
            <a:off x="1063625" y="5334000"/>
            <a:ext cx="10131425" cy="838200"/>
          </a:xfrm>
        </p:spPr>
        <p:txBody>
          <a:bodyPr/>
          <a:lstStyle/>
          <a:p>
            <a:pPr eaLnBrk="1" hangingPunct="1">
              <a:lnSpc>
                <a:spcPct val="90000"/>
              </a:lnSpc>
              <a:buFont typeface="Arial" charset="0"/>
              <a:buNone/>
            </a:pPr>
            <a:r>
              <a:rPr lang="en-US" i="1" smtClean="0"/>
              <a:t>Statement on Establishing an International Science Advisory Mechanism for Disaster Risk Reduction to Strengthen Resilience for the post-2015 Agenda</a:t>
            </a:r>
            <a:r>
              <a:rPr lang="en-US" smtClean="0"/>
              <a:t>, 27-28 March 2014 </a:t>
            </a:r>
            <a:r>
              <a:rPr lang="en-US" smtClean="0">
                <a:hlinkClick r:id="rId2"/>
              </a:rPr>
              <a:t>http://www.unisdr.org/partners/academia-research</a:t>
            </a:r>
            <a:r>
              <a:rPr lang="en-US" smtClean="0"/>
              <a:t> </a:t>
            </a:r>
          </a:p>
        </p:txBody>
      </p:sp>
      <p:pic>
        <p:nvPicPr>
          <p:cNvPr id="27651" name="Picture 5" descr="Academia and Research Institutes"/>
          <p:cNvPicPr>
            <a:picLocks noChangeAspect="1" noChangeArrowheads="1"/>
          </p:cNvPicPr>
          <p:nvPr/>
        </p:nvPicPr>
        <p:blipFill>
          <a:blip r:embed="rId3"/>
          <a:srcRect/>
          <a:stretch>
            <a:fillRect/>
          </a:stretch>
        </p:blipFill>
        <p:spPr bwMode="auto">
          <a:xfrm>
            <a:off x="8921750" y="3352800"/>
            <a:ext cx="1905000" cy="1782763"/>
          </a:xfrm>
          <a:prstGeom prst="rect">
            <a:avLst/>
          </a:prstGeom>
          <a:noFill/>
          <a:ln w="9525">
            <a:solidFill>
              <a:schemeClr val="bg1"/>
            </a:solid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idx="4294967295"/>
          </p:nvPr>
        </p:nvSpPr>
        <p:spPr bwMode="auto">
          <a:xfrm>
            <a:off x="685800" y="4732338"/>
            <a:ext cx="10131425" cy="566737"/>
          </a:xfrm>
          <a:noFill/>
        </p:spPr>
        <p:txBody>
          <a:bodyPr wrap="square" numCol="1" anchor="b" anchorCtr="0" compatLnSpc="1">
            <a:prstTxWarp prst="textNoShape">
              <a:avLst/>
            </a:prstTxWarp>
          </a:bodyPr>
          <a:lstStyle/>
          <a:p>
            <a:pPr algn="ctr" eaLnBrk="1" hangingPunct="1"/>
            <a:r>
              <a:rPr lang="en-US" b="1" cap="none" smtClean="0">
                <a:ln>
                  <a:noFill/>
                </a:ln>
              </a:rPr>
              <a:t>What Resilience Is, and Isn’t</a:t>
            </a:r>
          </a:p>
        </p:txBody>
      </p:sp>
      <p:sp>
        <p:nvSpPr>
          <p:cNvPr id="3" name="Picture Placeholder 2"/>
          <p:cNvSpPr>
            <a:spLocks noGrp="1"/>
          </p:cNvSpPr>
          <p:nvPr>
            <p:ph type="pic" idx="4294967295"/>
          </p:nvPr>
        </p:nvSpPr>
        <p:spPr>
          <a:xfrm>
            <a:off x="1371600" y="932112"/>
            <a:ext cx="8759827" cy="3164976"/>
          </a:xfrm>
          <a:prstGeom prst="roundRect">
            <a:avLst>
              <a:gd name="adj" fmla="val 4380"/>
            </a:avLst>
          </a:prstGeom>
          <a:noFill/>
          <a:ln w="50800" cap="sq" cmpd="dbl">
            <a:gradFill flip="none" rotWithShape="1">
              <a:gsLst>
                <a:gs pos="0">
                  <a:srgbClr val="FFFFFF"/>
                </a:gs>
                <a:gs pos="100000">
                  <a:schemeClr val="tx1">
                    <a:alpha val="0"/>
                  </a:schemeClr>
                </a:gs>
              </a:gsLst>
              <a:path path="circle">
                <a:fillToRect l="50000" t="50000" r="50000" b="50000"/>
              </a:path>
              <a:tileRect/>
            </a:gradFill>
          </a:ln>
          <a:effectLst>
            <a:outerShdw blurRad="254000" algn="tl" rotWithShape="0">
              <a:srgbClr val="000000">
                <a:alpha val="43000"/>
              </a:srgbClr>
            </a:outerShdw>
          </a:effectLst>
        </p:spPr>
      </p:sp>
      <p:sp>
        <p:nvSpPr>
          <p:cNvPr id="28677" name="Text Placeholder 3"/>
          <p:cNvSpPr>
            <a:spLocks noGrp="1"/>
          </p:cNvSpPr>
          <p:nvPr>
            <p:ph type="body" sz="half" idx="4294967295"/>
          </p:nvPr>
        </p:nvSpPr>
        <p:spPr>
          <a:xfrm>
            <a:off x="685800" y="5299075"/>
            <a:ext cx="10131425" cy="493713"/>
          </a:xfrm>
        </p:spPr>
        <p:txBody>
          <a:bodyPr anchor="t"/>
          <a:lstStyle/>
          <a:p>
            <a:pPr marL="0" indent="0" algn="ctr" eaLnBrk="1" hangingPunct="1">
              <a:buFont typeface="Arial" charset="0"/>
              <a:buNone/>
            </a:pPr>
            <a:endParaRPr lang="en-US" sz="1400" smtClean="0"/>
          </a:p>
        </p:txBody>
      </p:sp>
      <p:pic>
        <p:nvPicPr>
          <p:cNvPr id="28678" name="Picture 8" descr="iStock_000011215711Small_tortoise-resized"/>
          <p:cNvPicPr>
            <a:picLocks noChangeAspect="1" noChangeArrowheads="1"/>
          </p:cNvPicPr>
          <p:nvPr/>
        </p:nvPicPr>
        <p:blipFill>
          <a:blip r:embed="rId2"/>
          <a:srcRect/>
          <a:stretch>
            <a:fillRect/>
          </a:stretch>
        </p:blipFill>
        <p:spPr bwMode="auto">
          <a:xfrm>
            <a:off x="4648200" y="973138"/>
            <a:ext cx="2132013" cy="3082925"/>
          </a:xfrm>
          <a:prstGeom prst="rect">
            <a:avLst/>
          </a:prstGeom>
          <a:noFill/>
          <a:ln w="9525">
            <a:solidFill>
              <a:schemeClr val="bg1"/>
            </a:solid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074863"/>
            <a:ext cx="3681413" cy="1371600"/>
          </a:xfrm>
        </p:spPr>
        <p:txBody>
          <a:bodyPr/>
          <a:lstStyle/>
          <a:p>
            <a:pPr eaLnBrk="1" fontAlgn="auto" hangingPunct="1">
              <a:spcAft>
                <a:spcPts val="0"/>
              </a:spcAft>
              <a:defRPr/>
            </a:pPr>
            <a:r>
              <a:rPr lang="en-US" sz="3200" dirty="0" smtClean="0"/>
              <a:t>"Resilience Is for life"</a:t>
            </a:r>
            <a:endParaRPr lang="en-US" sz="3200" dirty="0"/>
          </a:p>
        </p:txBody>
      </p:sp>
      <p:sp>
        <p:nvSpPr>
          <p:cNvPr id="29698" name="Content Placeholder 2"/>
          <p:cNvSpPr>
            <a:spLocks noGrp="1"/>
          </p:cNvSpPr>
          <p:nvPr>
            <p:ph idx="1"/>
          </p:nvPr>
        </p:nvSpPr>
        <p:spPr>
          <a:xfrm>
            <a:off x="4367213" y="465138"/>
            <a:ext cx="6169025" cy="5181600"/>
          </a:xfrm>
        </p:spPr>
        <p:txBody>
          <a:bodyPr/>
          <a:lstStyle/>
          <a:p>
            <a:pPr eaLnBrk="1" hangingPunct="1"/>
            <a:endParaRPr lang="en-US" sz="2400" smtClean="0"/>
          </a:p>
          <a:p>
            <a:pPr eaLnBrk="1" hangingPunct="1"/>
            <a:endParaRPr lang="en-US" sz="2400" smtClean="0"/>
          </a:p>
          <a:p>
            <a:pPr eaLnBrk="1" hangingPunct="1"/>
            <a:endParaRPr lang="en-US" sz="2400" smtClean="0"/>
          </a:p>
          <a:p>
            <a:pPr eaLnBrk="1" hangingPunct="1"/>
            <a:endParaRPr lang="en-US" sz="2400" smtClean="0"/>
          </a:p>
          <a:p>
            <a:pPr eaLnBrk="1" hangingPunct="1"/>
            <a:endParaRPr lang="en-US" sz="2400" smtClean="0"/>
          </a:p>
          <a:p>
            <a:pPr eaLnBrk="1" hangingPunct="1"/>
            <a:endParaRPr lang="en-US" sz="2400" smtClean="0"/>
          </a:p>
          <a:p>
            <a:pPr eaLnBrk="1" hangingPunct="1"/>
            <a:endParaRPr lang="en-US" sz="2400" smtClean="0"/>
          </a:p>
          <a:p>
            <a:pPr eaLnBrk="1" hangingPunct="1">
              <a:buFont typeface="Arial" charset="0"/>
              <a:buNone/>
            </a:pPr>
            <a:r>
              <a:rPr lang="en-US" sz="2400" smtClean="0"/>
              <a:t>	Resilience is for people, places, organizations, knowledge systems, and decision-making</a:t>
            </a:r>
          </a:p>
        </p:txBody>
      </p:sp>
      <p:sp>
        <p:nvSpPr>
          <p:cNvPr id="29699" name="Text Placeholder 3"/>
          <p:cNvSpPr>
            <a:spLocks noGrp="1"/>
          </p:cNvSpPr>
          <p:nvPr>
            <p:ph type="body" sz="half" idx="2"/>
          </p:nvPr>
        </p:nvSpPr>
        <p:spPr>
          <a:xfrm>
            <a:off x="685800" y="3733800"/>
            <a:ext cx="3681413" cy="668338"/>
          </a:xfrm>
        </p:spPr>
        <p:txBody>
          <a:bodyPr/>
          <a:lstStyle/>
          <a:p>
            <a:pPr eaLnBrk="1" hangingPunct="1">
              <a:lnSpc>
                <a:spcPct val="90000"/>
              </a:lnSpc>
            </a:pPr>
            <a:r>
              <a:rPr lang="en-US" smtClean="0"/>
              <a:t>Monday, 13 October 2014, International Day for Disaster Reduction</a:t>
            </a:r>
          </a:p>
          <a:p>
            <a:pPr eaLnBrk="1" hangingPunct="1">
              <a:lnSpc>
                <a:spcPct val="90000"/>
              </a:lnSpc>
            </a:pPr>
            <a:endParaRPr lang="en-US" smtClean="0"/>
          </a:p>
        </p:txBody>
      </p:sp>
      <p:pic>
        <p:nvPicPr>
          <p:cNvPr id="29700" name="Picture 6" descr="f457bf693d041e5d066c05df235f43e4-450x0"/>
          <p:cNvPicPr>
            <a:picLocks noChangeAspect="1" noChangeArrowheads="1"/>
          </p:cNvPicPr>
          <p:nvPr/>
        </p:nvPicPr>
        <p:blipFill>
          <a:blip r:embed="rId2"/>
          <a:srcRect/>
          <a:stretch>
            <a:fillRect/>
          </a:stretch>
        </p:blipFill>
        <p:spPr bwMode="auto">
          <a:xfrm>
            <a:off x="4648200" y="1447800"/>
            <a:ext cx="5562600" cy="271145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9775" y="2667000"/>
            <a:ext cx="3681413" cy="1371600"/>
          </a:xfrm>
        </p:spPr>
        <p:txBody>
          <a:bodyPr>
            <a:noAutofit/>
          </a:bodyPr>
          <a:lstStyle/>
          <a:p>
            <a:pPr eaLnBrk="1" fontAlgn="auto" hangingPunct="1">
              <a:spcAft>
                <a:spcPts val="0"/>
              </a:spcAft>
              <a:defRPr/>
            </a:pPr>
            <a:r>
              <a:rPr lang="en-US" sz="3200" dirty="0" smtClean="0"/>
              <a:t>"Resilience cannot be Restoration"</a:t>
            </a:r>
            <a:endParaRPr lang="en-US" sz="3200" dirty="0"/>
          </a:p>
        </p:txBody>
      </p:sp>
      <p:sp>
        <p:nvSpPr>
          <p:cNvPr id="30722" name="Content Placeholder 2"/>
          <p:cNvSpPr>
            <a:spLocks noGrp="1"/>
          </p:cNvSpPr>
          <p:nvPr>
            <p:ph idx="1"/>
          </p:nvPr>
        </p:nvSpPr>
        <p:spPr>
          <a:xfrm>
            <a:off x="4572000" y="1066800"/>
            <a:ext cx="6169025" cy="5181600"/>
          </a:xfrm>
        </p:spPr>
        <p:txBody>
          <a:bodyPr/>
          <a:lstStyle/>
          <a:p>
            <a:pPr eaLnBrk="1" hangingPunct="1">
              <a:buFont typeface="Arial" charset="0"/>
              <a:buNone/>
            </a:pPr>
            <a:endParaRPr lang="en-US" smtClean="0"/>
          </a:p>
          <a:p>
            <a:pPr eaLnBrk="1" hangingPunct="1">
              <a:buFont typeface="Arial" charset="0"/>
              <a:buNone/>
            </a:pPr>
            <a:r>
              <a:rPr lang="en-US" sz="2400" smtClean="0"/>
              <a:t>	A KEY QUESTION:  </a:t>
            </a:r>
          </a:p>
          <a:p>
            <a:pPr eaLnBrk="1" hangingPunct="1">
              <a:buFont typeface="Arial" charset="0"/>
              <a:buNone/>
            </a:pPr>
            <a:r>
              <a:rPr lang="en-US" sz="2400" smtClean="0"/>
              <a:t>	WHAT IS IT THAT WE ARE PREPARING FOR?</a:t>
            </a:r>
          </a:p>
          <a:p>
            <a:pPr lvl="1" eaLnBrk="1" hangingPunct="1"/>
            <a:r>
              <a:rPr lang="en-US" sz="2000" smtClean="0"/>
              <a:t>Planning for maintenance with minimal disruption? </a:t>
            </a:r>
          </a:p>
          <a:p>
            <a:pPr lvl="1" eaLnBrk="1" hangingPunct="1"/>
            <a:r>
              <a:rPr lang="en-US" sz="2000" smtClean="0"/>
              <a:t>Or, normalizing risk?</a:t>
            </a:r>
          </a:p>
          <a:p>
            <a:pPr marL="1143000" lvl="2" indent="-228600" eaLnBrk="1" hangingPunct="1"/>
            <a:r>
              <a:rPr lang="en-US" sz="2000" smtClean="0"/>
              <a:t>New risk burdens require successful functioning under a reduced </a:t>
            </a:r>
            <a:br>
              <a:rPr lang="en-US" sz="2000" smtClean="0"/>
            </a:br>
            <a:r>
              <a:rPr lang="en-US" sz="2000" smtClean="0"/>
              <a:t>"margin for error"</a:t>
            </a:r>
          </a:p>
          <a:p>
            <a:pPr lvl="1" eaLnBrk="1" hangingPunct="1"/>
            <a:r>
              <a:rPr lang="en-US" sz="2000" smtClean="0"/>
              <a:t>Ability to manage and communicate expectations, uncertainty, variability, adversity</a:t>
            </a:r>
          </a:p>
          <a:p>
            <a:pPr eaLnBrk="1" hangingPunct="1">
              <a:buFont typeface="Arial" charset="0"/>
              <a:buNone/>
            </a:pPr>
            <a:endParaRPr lang="en-US" sz="2400" smtClean="0"/>
          </a:p>
        </p:txBody>
      </p:sp>
      <p:sp>
        <p:nvSpPr>
          <p:cNvPr id="30723" name="Text Placeholder 3"/>
          <p:cNvSpPr>
            <a:spLocks noGrp="1"/>
          </p:cNvSpPr>
          <p:nvPr>
            <p:ph type="body" sz="half" idx="2"/>
          </p:nvPr>
        </p:nvSpPr>
        <p:spPr>
          <a:xfrm>
            <a:off x="739775" y="3854450"/>
            <a:ext cx="3681413" cy="1828800"/>
          </a:xfrm>
        </p:spPr>
        <p:txBody>
          <a:bodyPr/>
          <a:lstStyle/>
          <a:p>
            <a:pPr eaLnBrk="1" hangingPunct="1"/>
            <a:endParaRPr lang="en-US" smtClean="0"/>
          </a:p>
          <a:p>
            <a:pPr eaLnBrk="1" hangingPunct="1"/>
            <a:r>
              <a:rPr lang="en-US" smtClean="0"/>
              <a:t>Institute for the Protection and Security of the Citizen, European Commission Joint Research Centre</a:t>
            </a:r>
          </a:p>
        </p:txBody>
      </p:sp>
      <p:pic>
        <p:nvPicPr>
          <p:cNvPr id="30724" name="Picture 6" descr="JRC Homepage"/>
          <p:cNvPicPr>
            <a:picLocks noChangeAspect="1" noChangeArrowheads="1"/>
          </p:cNvPicPr>
          <p:nvPr/>
        </p:nvPicPr>
        <p:blipFill>
          <a:blip r:embed="rId2"/>
          <a:srcRect/>
          <a:stretch>
            <a:fillRect/>
          </a:stretch>
        </p:blipFill>
        <p:spPr bwMode="auto">
          <a:xfrm>
            <a:off x="838200" y="1066800"/>
            <a:ext cx="1638300" cy="113347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514600"/>
            <a:ext cx="3681413" cy="1905000"/>
          </a:xfrm>
        </p:spPr>
        <p:txBody>
          <a:bodyPr>
            <a:noAutofit/>
          </a:bodyPr>
          <a:lstStyle/>
          <a:p>
            <a:pPr eaLnBrk="1" fontAlgn="auto" hangingPunct="1">
              <a:spcAft>
                <a:spcPts val="0"/>
              </a:spcAft>
              <a:defRPr/>
            </a:pPr>
            <a:r>
              <a:rPr lang="en-US" sz="2800" dirty="0" smtClean="0"/>
              <a:t>"Resilience IS not an antonym for vulnerability, </a:t>
            </a:r>
            <a:br>
              <a:rPr lang="en-US" sz="2800" dirty="0" smtClean="0"/>
            </a:br>
            <a:r>
              <a:rPr lang="en-US" sz="2800" dirty="0" smtClean="0"/>
              <a:t>or a substitute for disaster risk reduction"</a:t>
            </a:r>
            <a:endParaRPr lang="en-US" sz="2800" dirty="0"/>
          </a:p>
        </p:txBody>
      </p:sp>
      <p:sp>
        <p:nvSpPr>
          <p:cNvPr id="31746" name="Content Placeholder 2"/>
          <p:cNvSpPr>
            <a:spLocks noGrp="1"/>
          </p:cNvSpPr>
          <p:nvPr>
            <p:ph idx="1"/>
          </p:nvPr>
        </p:nvSpPr>
        <p:spPr>
          <a:xfrm>
            <a:off x="4648200" y="609600"/>
            <a:ext cx="6169025" cy="5181600"/>
          </a:xfrm>
        </p:spPr>
        <p:txBody>
          <a:bodyPr/>
          <a:lstStyle/>
          <a:p>
            <a:pPr eaLnBrk="1" hangingPunct="1">
              <a:buFont typeface="Arial" charset="0"/>
              <a:buNone/>
            </a:pPr>
            <a:r>
              <a:rPr lang="en-US" sz="2400" smtClean="0"/>
              <a:t>	Resilience is highly complex, non linear, </a:t>
            </a:r>
          </a:p>
          <a:p>
            <a:pPr eaLnBrk="1" hangingPunct="1">
              <a:buFont typeface="Arial" charset="0"/>
              <a:buNone/>
            </a:pPr>
            <a:r>
              <a:rPr lang="en-US" sz="2400" smtClean="0"/>
              <a:t>	and multidimensional</a:t>
            </a:r>
          </a:p>
          <a:p>
            <a:pPr lvl="1" eaLnBrk="1" hangingPunct="1"/>
            <a:r>
              <a:rPr lang="en-US" sz="2200" smtClean="0"/>
              <a:t>“Qualities of resilient </a:t>
            </a:r>
            <a:r>
              <a:rPr lang="en-US" sz="2200" i="1" smtClean="0"/>
              <a:t>systems</a:t>
            </a:r>
            <a:r>
              <a:rPr lang="en-US" sz="2200" smtClean="0"/>
              <a:t> include behaviors that are not only robust and redundant, but reflective, flexible, </a:t>
            </a:r>
            <a:br>
              <a:rPr lang="en-US" sz="2200" smtClean="0"/>
            </a:br>
            <a:r>
              <a:rPr lang="en-US" sz="2200" smtClean="0"/>
              <a:t>inclusive, and integrated”</a:t>
            </a:r>
          </a:p>
          <a:p>
            <a:pPr lvl="1" eaLnBrk="1" hangingPunct="1"/>
            <a:r>
              <a:rPr lang="en-US" sz="2200" i="1" smtClean="0"/>
              <a:t>Personal</a:t>
            </a:r>
            <a:r>
              <a:rPr lang="en-US" sz="2200" smtClean="0"/>
              <a:t> resilience is highly individual and integrative </a:t>
            </a:r>
            <a:r>
              <a:rPr lang="en-US" sz="2200" smtClean="0">
                <a:hlinkClick r:id="rId2"/>
              </a:rPr>
              <a:t>www.hqlo.com/content/12/1/85</a:t>
            </a:r>
            <a:r>
              <a:rPr lang="en-US" sz="2200" smtClean="0"/>
              <a:t> </a:t>
            </a:r>
          </a:p>
          <a:p>
            <a:pPr lvl="1" eaLnBrk="1" hangingPunct="1"/>
            <a:r>
              <a:rPr lang="en-US" sz="2200" smtClean="0"/>
              <a:t>Parallels to resilience for ‘people, places, and things’ in other concepts and initiatives such as the "OneHealth" ecosystem paradigm </a:t>
            </a:r>
          </a:p>
          <a:p>
            <a:pPr marL="914400" lvl="2" indent="0" eaLnBrk="1" hangingPunct="1">
              <a:buFont typeface="Arial" charset="0"/>
              <a:buNone/>
            </a:pPr>
            <a:r>
              <a:rPr lang="en-US" smtClean="0"/>
              <a:t>~ Jorn Birkmann, UNU Section Head, Extreme Events group</a:t>
            </a:r>
          </a:p>
        </p:txBody>
      </p:sp>
      <p:sp>
        <p:nvSpPr>
          <p:cNvPr id="31747" name="Text Placeholder 3"/>
          <p:cNvSpPr>
            <a:spLocks noGrp="1"/>
          </p:cNvSpPr>
          <p:nvPr>
            <p:ph type="body" sz="half" idx="2"/>
          </p:nvPr>
        </p:nvSpPr>
        <p:spPr>
          <a:xfrm>
            <a:off x="685800" y="4419600"/>
            <a:ext cx="3681413" cy="1600200"/>
          </a:xfrm>
        </p:spPr>
        <p:txBody>
          <a:bodyPr/>
          <a:lstStyle/>
          <a:p>
            <a:pPr eaLnBrk="1" hangingPunct="1"/>
            <a:r>
              <a:rPr lang="en-US" smtClean="0"/>
              <a:t>Branlio Morera, Arup UK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074863"/>
            <a:ext cx="3681413" cy="1371600"/>
          </a:xfrm>
        </p:spPr>
        <p:txBody>
          <a:bodyPr/>
          <a:lstStyle/>
          <a:p>
            <a:pPr eaLnBrk="1" fontAlgn="auto" hangingPunct="1">
              <a:spcAft>
                <a:spcPts val="0"/>
              </a:spcAft>
              <a:defRPr/>
            </a:pPr>
            <a:r>
              <a:rPr lang="en-US" sz="3600" dirty="0" smtClean="0"/>
              <a:t>"Resilience Is for practice"</a:t>
            </a:r>
            <a:endParaRPr lang="en-US" sz="3600" dirty="0"/>
          </a:p>
        </p:txBody>
      </p:sp>
      <p:sp>
        <p:nvSpPr>
          <p:cNvPr id="32770" name="Content Placeholder 2"/>
          <p:cNvSpPr>
            <a:spLocks noGrp="1"/>
          </p:cNvSpPr>
          <p:nvPr>
            <p:ph idx="1"/>
          </p:nvPr>
        </p:nvSpPr>
        <p:spPr>
          <a:xfrm>
            <a:off x="4367213" y="1143000"/>
            <a:ext cx="6169025" cy="5181600"/>
          </a:xfrm>
        </p:spPr>
        <p:txBody>
          <a:bodyPr/>
          <a:lstStyle/>
          <a:p>
            <a:pPr eaLnBrk="1" hangingPunct="1">
              <a:buFont typeface="Arial" charset="0"/>
              <a:buNone/>
            </a:pPr>
            <a:r>
              <a:rPr lang="en-US" sz="2400" smtClean="0"/>
              <a:t>	Prevention, preparedness, and readiness </a:t>
            </a:r>
          </a:p>
          <a:p>
            <a:pPr eaLnBrk="1" hangingPunct="1">
              <a:buFont typeface="Arial" charset="0"/>
              <a:buNone/>
            </a:pPr>
            <a:r>
              <a:rPr lang="en-US" sz="2400" smtClean="0"/>
              <a:t>	are paramount for:</a:t>
            </a:r>
          </a:p>
          <a:p>
            <a:pPr lvl="1" eaLnBrk="1" hangingPunct="1"/>
            <a:r>
              <a:rPr lang="en-US" sz="2000" smtClean="0"/>
              <a:t>Emergency Management</a:t>
            </a:r>
          </a:p>
          <a:p>
            <a:pPr lvl="1" eaLnBrk="1" hangingPunct="1"/>
            <a:r>
              <a:rPr lang="en-US" sz="2000" smtClean="0"/>
              <a:t>Health and safety</a:t>
            </a:r>
          </a:p>
          <a:p>
            <a:pPr lvl="1" eaLnBrk="1" hangingPunct="1"/>
            <a:r>
              <a:rPr lang="en-US" sz="2000" smtClean="0"/>
              <a:t>Security</a:t>
            </a:r>
          </a:p>
          <a:p>
            <a:pPr lvl="1" eaLnBrk="1" hangingPunct="1"/>
            <a:r>
              <a:rPr lang="en-US" sz="2000" smtClean="0"/>
              <a:t>Service delivery</a:t>
            </a:r>
          </a:p>
          <a:p>
            <a:pPr lvl="1" eaLnBrk="1" hangingPunct="1"/>
            <a:r>
              <a:rPr lang="en-US" sz="2000" smtClean="0"/>
              <a:t>Infrastructure</a:t>
            </a:r>
          </a:p>
          <a:p>
            <a:pPr lvl="1" eaLnBrk="1" hangingPunct="1"/>
            <a:r>
              <a:rPr lang="en-US" sz="2000" smtClean="0"/>
              <a:t>Asset protection</a:t>
            </a:r>
          </a:p>
          <a:p>
            <a:pPr lvl="1" eaLnBrk="1" hangingPunct="1"/>
            <a:r>
              <a:rPr lang="en-US" sz="2000" smtClean="0"/>
              <a:t>Continuity planning</a:t>
            </a:r>
          </a:p>
          <a:p>
            <a:pPr lvl="1" eaLnBrk="1" hangingPunct="1"/>
            <a:r>
              <a:rPr lang="en-US" sz="2000" smtClean="0"/>
              <a:t>Urban planning</a:t>
            </a:r>
          </a:p>
          <a:p>
            <a:pPr lvl="1" eaLnBrk="1" hangingPunct="1"/>
            <a:r>
              <a:rPr lang="en-US" sz="2000" smtClean="0"/>
              <a:t>Forecasting</a:t>
            </a:r>
          </a:p>
          <a:p>
            <a:pPr eaLnBrk="1" hangingPunct="1"/>
            <a:endParaRPr lang="en-US" sz="2400" smtClean="0"/>
          </a:p>
        </p:txBody>
      </p:sp>
      <p:sp>
        <p:nvSpPr>
          <p:cNvPr id="32771" name="Text Placeholder 3"/>
          <p:cNvSpPr>
            <a:spLocks noGrp="1"/>
          </p:cNvSpPr>
          <p:nvPr>
            <p:ph type="body" sz="half" idx="2"/>
          </p:nvPr>
        </p:nvSpPr>
        <p:spPr>
          <a:xfrm>
            <a:off x="690563" y="3446463"/>
            <a:ext cx="3681412" cy="1828800"/>
          </a:xfrm>
        </p:spPr>
        <p:txBody>
          <a:bodyPr/>
          <a:lstStyle/>
          <a:p>
            <a:pPr eaLnBrk="1" hangingPunct="1"/>
            <a:r>
              <a:rPr lang="en-US" smtClean="0"/>
              <a:t>ISDR</a:t>
            </a:r>
          </a:p>
        </p:txBody>
      </p:sp>
      <p:pic>
        <p:nvPicPr>
          <p:cNvPr id="32772" name="Picture 6" descr="GNS PNW Trip 2008 017"/>
          <p:cNvPicPr>
            <a:picLocks noChangeAspect="1" noChangeArrowheads="1"/>
          </p:cNvPicPr>
          <p:nvPr/>
        </p:nvPicPr>
        <p:blipFill>
          <a:blip r:embed="rId2"/>
          <a:srcRect/>
          <a:stretch>
            <a:fillRect/>
          </a:stretch>
        </p:blipFill>
        <p:spPr bwMode="auto">
          <a:xfrm>
            <a:off x="7696200" y="2743200"/>
            <a:ext cx="3657600" cy="2743200"/>
          </a:xfrm>
          <a:prstGeom prst="rect">
            <a:avLst/>
          </a:prstGeom>
          <a:noFill/>
          <a:ln w="9525">
            <a:solidFill>
              <a:schemeClr val="bg1"/>
            </a:solidFill>
            <a:miter lim="800000"/>
            <a:headEnd/>
            <a:tailEnd/>
          </a:ln>
        </p:spPr>
      </p:pic>
      <p:sp>
        <p:nvSpPr>
          <p:cNvPr id="32773" name="TextBox 2"/>
          <p:cNvSpPr txBox="1">
            <a:spLocks noChangeArrowheads="1"/>
          </p:cNvSpPr>
          <p:nvPr/>
        </p:nvSpPr>
        <p:spPr bwMode="auto">
          <a:xfrm>
            <a:off x="7661275" y="5638800"/>
            <a:ext cx="3657600" cy="923925"/>
          </a:xfrm>
          <a:prstGeom prst="rect">
            <a:avLst/>
          </a:prstGeom>
          <a:noFill/>
          <a:ln w="9525">
            <a:noFill/>
            <a:miter lim="800000"/>
            <a:headEnd/>
            <a:tailEnd/>
          </a:ln>
        </p:spPr>
        <p:txBody>
          <a:bodyPr>
            <a:spAutoFit/>
          </a:bodyPr>
          <a:lstStyle/>
          <a:p>
            <a:r>
              <a:rPr lang="en-US"/>
              <a:t>May 2008 Tsunami Evacuation Planning Focus Group, SW Washington Coast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bwMode="auto"/>
        <p:txBody>
          <a:bodyPr wrap="square" numCol="1" anchorCtr="0" compatLnSpc="1">
            <a:prstTxWarp prst="textNoShape">
              <a:avLst/>
            </a:prstTxWarp>
          </a:bodyPr>
          <a:lstStyle/>
          <a:p>
            <a:pPr eaLnBrk="1" hangingPunct="1"/>
            <a:r>
              <a:rPr lang="en-US" cap="none" smtClean="0">
                <a:ln>
                  <a:noFill/>
                </a:ln>
              </a:rPr>
              <a:t>GEOSCIENCE ROLES – Foundational </a:t>
            </a:r>
            <a:br>
              <a:rPr lang="en-US" cap="none" smtClean="0">
                <a:ln>
                  <a:noFill/>
                </a:ln>
              </a:rPr>
            </a:br>
            <a:r>
              <a:rPr lang="en-US" cap="none" smtClean="0">
                <a:ln>
                  <a:noFill/>
                </a:ln>
              </a:rPr>
              <a:t>and applied science</a:t>
            </a:r>
          </a:p>
        </p:txBody>
      </p:sp>
      <p:sp>
        <p:nvSpPr>
          <p:cNvPr id="3" name="Content Placeholder 2"/>
          <p:cNvSpPr>
            <a:spLocks noGrp="1"/>
          </p:cNvSpPr>
          <p:nvPr>
            <p:ph idx="1"/>
          </p:nvPr>
        </p:nvSpPr>
        <p:spPr>
          <a:xfrm>
            <a:off x="685800" y="2209800"/>
            <a:ext cx="6705600" cy="4098925"/>
          </a:xfrm>
        </p:spPr>
        <p:txBody>
          <a:bodyPr>
            <a:normAutofit fontScale="25000" lnSpcReduction="20000"/>
          </a:bodyPr>
          <a:lstStyle/>
          <a:p>
            <a:pPr marL="0" indent="0" eaLnBrk="1" hangingPunct="1">
              <a:buFont typeface="Arial" charset="0"/>
              <a:buNone/>
              <a:defRPr/>
            </a:pPr>
            <a:endParaRPr lang="en-US" sz="7200" dirty="0" smtClean="0"/>
          </a:p>
          <a:p>
            <a:pPr marL="0" indent="0" eaLnBrk="1" hangingPunct="1">
              <a:defRPr/>
            </a:pPr>
            <a:r>
              <a:rPr lang="en-US" sz="7200" dirty="0" smtClean="0"/>
              <a:t> </a:t>
            </a:r>
            <a:r>
              <a:rPr lang="en-US" sz="8000" dirty="0" smtClean="0"/>
              <a:t>Development and testing of novel theories and questions:</a:t>
            </a:r>
          </a:p>
          <a:p>
            <a:pPr lvl="1" eaLnBrk="1" hangingPunct="1">
              <a:defRPr/>
            </a:pPr>
            <a:r>
              <a:rPr lang="en-US" sz="8000" dirty="0" smtClean="0"/>
              <a:t>Understanding causality, rates of change, variability, uncertainty, magnitude, intensity, frequency, persistence, compounding and amplifying effects</a:t>
            </a:r>
          </a:p>
          <a:p>
            <a:pPr marL="0" indent="0" eaLnBrk="1" hangingPunct="1">
              <a:defRPr/>
            </a:pPr>
            <a:r>
              <a:rPr lang="en-US" sz="8000" dirty="0" smtClean="0"/>
              <a:t> Measurement and Analysis: </a:t>
            </a:r>
          </a:p>
          <a:p>
            <a:pPr lvl="1" eaLnBrk="1" hangingPunct="1">
              <a:defRPr/>
            </a:pPr>
            <a:r>
              <a:rPr lang="en-US" sz="8000" dirty="0" smtClean="0"/>
              <a:t>What are we measuring? What should we measure? How should we analyze the data?</a:t>
            </a:r>
          </a:p>
          <a:p>
            <a:pPr marL="0" indent="0" eaLnBrk="1" hangingPunct="1">
              <a:defRPr/>
            </a:pPr>
            <a:r>
              <a:rPr lang="en-US" sz="8000" dirty="0" smtClean="0"/>
              <a:t> Innovation and Translation to Practice:</a:t>
            </a:r>
          </a:p>
          <a:p>
            <a:pPr lvl="1" eaLnBrk="1" hangingPunct="1">
              <a:defRPr/>
            </a:pPr>
            <a:r>
              <a:rPr lang="en-US" sz="8000" dirty="0" smtClean="0"/>
              <a:t>Early earthquake warning, tsunami monitoring </a:t>
            </a:r>
          </a:p>
          <a:p>
            <a:pPr lvl="1" eaLnBrk="1" hangingPunct="1">
              <a:defRPr/>
            </a:pPr>
            <a:r>
              <a:rPr lang="en-US" sz="8000" dirty="0" smtClean="0"/>
              <a:t>GIS applications, e.g.., episodic tremor/slow seismic slip, evacuation planning</a:t>
            </a:r>
          </a:p>
          <a:p>
            <a:pPr marL="0" indent="0" eaLnBrk="1" hangingPunct="1">
              <a:defRPr/>
            </a:pPr>
            <a:endParaRPr lang="en-US" sz="2000" dirty="0" smtClean="0"/>
          </a:p>
        </p:txBody>
      </p:sp>
      <p:sp>
        <p:nvSpPr>
          <p:cNvPr id="33795" name="AutoShape 9" descr="2Q=="/>
          <p:cNvSpPr>
            <a:spLocks noChangeAspect="1" noChangeArrowheads="1"/>
          </p:cNvSpPr>
          <p:nvPr/>
        </p:nvSpPr>
        <p:spPr bwMode="auto">
          <a:xfrm>
            <a:off x="5943600" y="3276600"/>
            <a:ext cx="304800" cy="304800"/>
          </a:xfrm>
          <a:prstGeom prst="rect">
            <a:avLst/>
          </a:prstGeom>
          <a:noFill/>
          <a:ln w="9525">
            <a:noFill/>
            <a:miter lim="800000"/>
            <a:headEnd/>
            <a:tailEnd/>
          </a:ln>
        </p:spPr>
        <p:txBody>
          <a:bodyPr/>
          <a:lstStyle/>
          <a:p>
            <a:endParaRPr lang="en-US"/>
          </a:p>
        </p:txBody>
      </p:sp>
      <p:sp>
        <p:nvSpPr>
          <p:cNvPr id="33796" name="AutoShape 11" descr="2Q=="/>
          <p:cNvSpPr>
            <a:spLocks noChangeAspect="1" noChangeArrowheads="1"/>
          </p:cNvSpPr>
          <p:nvPr/>
        </p:nvSpPr>
        <p:spPr bwMode="auto">
          <a:xfrm>
            <a:off x="5943600" y="3276600"/>
            <a:ext cx="304800" cy="304800"/>
          </a:xfrm>
          <a:prstGeom prst="rect">
            <a:avLst/>
          </a:prstGeom>
          <a:noFill/>
          <a:ln w="9525">
            <a:noFill/>
            <a:miter lim="800000"/>
            <a:headEnd/>
            <a:tailEnd/>
          </a:ln>
        </p:spPr>
        <p:txBody>
          <a:bodyPr/>
          <a:lstStyle/>
          <a:p>
            <a:endParaRPr lang="en-US"/>
          </a:p>
        </p:txBody>
      </p:sp>
      <p:pic>
        <p:nvPicPr>
          <p:cNvPr id="33797" name="Picture 13" descr="new_logo2"/>
          <p:cNvPicPr>
            <a:picLocks noChangeAspect="1" noChangeArrowheads="1"/>
          </p:cNvPicPr>
          <p:nvPr/>
        </p:nvPicPr>
        <p:blipFill>
          <a:blip r:embed="rId2"/>
          <a:srcRect/>
          <a:stretch>
            <a:fillRect/>
          </a:stretch>
        </p:blipFill>
        <p:spPr bwMode="auto">
          <a:xfrm>
            <a:off x="7391400" y="4851400"/>
            <a:ext cx="3940175" cy="1457325"/>
          </a:xfrm>
          <a:prstGeom prst="rect">
            <a:avLst/>
          </a:prstGeom>
          <a:solidFill>
            <a:schemeClr val="tx1"/>
          </a:solidFill>
          <a:ln w="9525">
            <a:solidFill>
              <a:schemeClr val="bg1"/>
            </a:solidFill>
            <a:miter lim="800000"/>
            <a:headEnd/>
            <a:tailEnd/>
          </a:ln>
        </p:spPr>
      </p:pic>
      <p:sp>
        <p:nvSpPr>
          <p:cNvPr id="33798" name="AutoShape 18" descr="9k="/>
          <p:cNvSpPr>
            <a:spLocks noChangeAspect="1" noChangeArrowheads="1"/>
          </p:cNvSpPr>
          <p:nvPr/>
        </p:nvSpPr>
        <p:spPr bwMode="auto">
          <a:xfrm>
            <a:off x="5943600" y="3276600"/>
            <a:ext cx="304800" cy="304800"/>
          </a:xfrm>
          <a:prstGeom prst="rect">
            <a:avLst/>
          </a:prstGeom>
          <a:noFill/>
          <a:ln w="9525">
            <a:noFill/>
            <a:miter lim="800000"/>
            <a:headEnd/>
            <a:tailEnd/>
          </a:ln>
        </p:spPr>
        <p:txBody>
          <a:bodyPr/>
          <a:lstStyle/>
          <a:p>
            <a:endParaRPr lang="en-US"/>
          </a:p>
        </p:txBody>
      </p:sp>
      <p:pic>
        <p:nvPicPr>
          <p:cNvPr id="33799" name="Picture 20" descr="pnsnLogoHi-1dc32996b04dbe24c29536efd4022f06"/>
          <p:cNvPicPr>
            <a:picLocks noChangeAspect="1" noChangeArrowheads="1"/>
          </p:cNvPicPr>
          <p:nvPr/>
        </p:nvPicPr>
        <p:blipFill>
          <a:blip r:embed="rId3"/>
          <a:srcRect/>
          <a:stretch>
            <a:fillRect/>
          </a:stretch>
        </p:blipFill>
        <p:spPr bwMode="auto">
          <a:xfrm>
            <a:off x="7391400" y="3022600"/>
            <a:ext cx="3886200" cy="1320800"/>
          </a:xfrm>
          <a:prstGeom prst="rect">
            <a:avLst/>
          </a:prstGeom>
          <a:solidFill>
            <a:schemeClr val="tx1"/>
          </a:solidFill>
          <a:ln w="9525">
            <a:solidFill>
              <a:schemeClr val="bg1"/>
            </a:solid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p:cNvSpPr>
          <p:nvPr>
            <p:ph type="title" idx="4294967295"/>
          </p:nvPr>
        </p:nvSpPr>
        <p:spPr bwMode="auto">
          <a:noFill/>
        </p:spPr>
        <p:txBody>
          <a:bodyPr wrap="square" numCol="1" anchorCtr="0" compatLnSpc="1">
            <a:prstTxWarp prst="textNoShape">
              <a:avLst/>
            </a:prstTxWarp>
          </a:bodyPr>
          <a:lstStyle/>
          <a:p>
            <a:pPr eaLnBrk="1" hangingPunct="1"/>
            <a:r>
              <a:rPr lang="en-US" cap="none" smtClean="0">
                <a:ln>
                  <a:noFill/>
                </a:ln>
              </a:rPr>
              <a:t>GEOSCIENCE ROLES – </a:t>
            </a:r>
            <a:br>
              <a:rPr lang="en-US" cap="none" smtClean="0">
                <a:ln>
                  <a:noFill/>
                </a:ln>
              </a:rPr>
            </a:br>
            <a:r>
              <a:rPr lang="en-US" cap="none" smtClean="0">
                <a:ln>
                  <a:noFill/>
                </a:ln>
              </a:rPr>
              <a:t>Transforming research and education</a:t>
            </a:r>
          </a:p>
        </p:txBody>
      </p:sp>
      <p:sp>
        <p:nvSpPr>
          <p:cNvPr id="34818" name="Rectangle 3"/>
          <p:cNvSpPr>
            <a:spLocks noGrp="1"/>
          </p:cNvSpPr>
          <p:nvPr>
            <p:ph type="body" idx="4294967295"/>
          </p:nvPr>
        </p:nvSpPr>
        <p:spPr>
          <a:xfrm>
            <a:off x="685800" y="2222500"/>
            <a:ext cx="5410200" cy="3430588"/>
          </a:xfrm>
        </p:spPr>
        <p:txBody>
          <a:bodyPr/>
          <a:lstStyle/>
          <a:p>
            <a:pPr eaLnBrk="1" hangingPunct="1">
              <a:lnSpc>
                <a:spcPct val="80000"/>
              </a:lnSpc>
              <a:buFont typeface="Arial" charset="0"/>
              <a:buNone/>
            </a:pPr>
            <a:r>
              <a:rPr lang="en-US" sz="2000" smtClean="0"/>
              <a:t>Transdisciplinary Integration: Engaging in building</a:t>
            </a:r>
            <a:br>
              <a:rPr lang="en-US" sz="2000" smtClean="0"/>
            </a:br>
            <a:r>
              <a:rPr lang="en-US" sz="2000" smtClean="0"/>
              <a:t>a common language around risk and resilience</a:t>
            </a:r>
          </a:p>
          <a:p>
            <a:pPr lvl="1" eaLnBrk="1" hangingPunct="1">
              <a:lnSpc>
                <a:spcPct val="80000"/>
              </a:lnSpc>
            </a:pPr>
            <a:r>
              <a:rPr lang="en-US" sz="2000" smtClean="0"/>
              <a:t>SERC InTeGrate Workshop on </a:t>
            </a:r>
            <a:br>
              <a:rPr lang="en-US" sz="2000" smtClean="0"/>
            </a:br>
            <a:r>
              <a:rPr lang="en-US" sz="2000" smtClean="0"/>
              <a:t>Teaching about Risk and Resilience</a:t>
            </a:r>
          </a:p>
          <a:p>
            <a:pPr lvl="2" eaLnBrk="1" hangingPunct="1">
              <a:lnSpc>
                <a:spcPct val="80000"/>
              </a:lnSpc>
            </a:pPr>
            <a:r>
              <a:rPr lang="en-US" sz="2000" smtClean="0"/>
              <a:t>Case Studies and Teaching Activities</a:t>
            </a:r>
          </a:p>
          <a:p>
            <a:pPr lvl="2" eaLnBrk="1" hangingPunct="1">
              <a:lnSpc>
                <a:spcPct val="80000"/>
              </a:lnSpc>
            </a:pPr>
            <a:r>
              <a:rPr lang="en-US" sz="2000" smtClean="0"/>
              <a:t>Teacher Mentorship and Training</a:t>
            </a:r>
          </a:p>
          <a:p>
            <a:pPr lvl="1" eaLnBrk="1" hangingPunct="1">
              <a:lnSpc>
                <a:spcPct val="80000"/>
              </a:lnSpc>
            </a:pPr>
            <a:r>
              <a:rPr lang="en-US" sz="2000" smtClean="0"/>
              <a:t>Cascadia Region Earthquake Workgroup</a:t>
            </a:r>
          </a:p>
          <a:p>
            <a:pPr lvl="2" eaLnBrk="1" hangingPunct="1">
              <a:lnSpc>
                <a:spcPct val="80000"/>
              </a:lnSpc>
            </a:pPr>
            <a:r>
              <a:rPr lang="en-US" sz="2000" smtClean="0"/>
              <a:t>Scenario Development and Outreach</a:t>
            </a:r>
          </a:p>
          <a:p>
            <a:pPr lvl="1" eaLnBrk="1" hangingPunct="1">
              <a:lnSpc>
                <a:spcPct val="80000"/>
              </a:lnSpc>
            </a:pPr>
            <a:endParaRPr lang="en-US" sz="2000" smtClean="0"/>
          </a:p>
        </p:txBody>
      </p:sp>
      <p:pic>
        <p:nvPicPr>
          <p:cNvPr id="34819" name="Picture 5" descr="Risk and Resilience Workshop group photo"/>
          <p:cNvPicPr>
            <a:picLocks noChangeAspect="1" noChangeArrowheads="1"/>
          </p:cNvPicPr>
          <p:nvPr/>
        </p:nvPicPr>
        <p:blipFill>
          <a:blip r:embed="rId2"/>
          <a:srcRect/>
          <a:stretch>
            <a:fillRect/>
          </a:stretch>
        </p:blipFill>
        <p:spPr bwMode="auto">
          <a:xfrm>
            <a:off x="6248400" y="2551113"/>
            <a:ext cx="4721225" cy="2692400"/>
          </a:xfrm>
          <a:prstGeom prst="rect">
            <a:avLst/>
          </a:prstGeom>
          <a:noFill/>
          <a:ln w="9525">
            <a:solidFill>
              <a:schemeClr val="bg1"/>
            </a:solidFill>
            <a:miter lim="800000"/>
            <a:headEnd/>
            <a:tailEnd/>
          </a:ln>
        </p:spPr>
      </p:pic>
      <p:pic>
        <p:nvPicPr>
          <p:cNvPr id="34820" name="Picture 6" descr="Home"/>
          <p:cNvPicPr>
            <a:picLocks noChangeAspect="1" noChangeArrowheads="1"/>
          </p:cNvPicPr>
          <p:nvPr/>
        </p:nvPicPr>
        <p:blipFill>
          <a:blip r:embed="rId3"/>
          <a:srcRect/>
          <a:stretch>
            <a:fillRect/>
          </a:stretch>
        </p:blipFill>
        <p:spPr bwMode="auto">
          <a:xfrm>
            <a:off x="2990850" y="5330825"/>
            <a:ext cx="2714625" cy="733425"/>
          </a:xfrm>
          <a:prstGeom prst="rect">
            <a:avLst/>
          </a:prstGeom>
          <a:solidFill>
            <a:schemeClr val="tx1"/>
          </a:solidFill>
          <a:ln w="9525">
            <a:solidFill>
              <a:schemeClr val="bg1"/>
            </a:solidFill>
            <a:miter lim="800000"/>
            <a:headEnd/>
            <a:tailEnd/>
          </a:ln>
        </p:spPr>
      </p:pic>
      <p:sp>
        <p:nvSpPr>
          <p:cNvPr id="34821" name="Rectangle 7"/>
          <p:cNvSpPr>
            <a:spLocks noChangeArrowheads="1"/>
          </p:cNvSpPr>
          <p:nvPr/>
        </p:nvSpPr>
        <p:spPr bwMode="auto">
          <a:xfrm>
            <a:off x="5751513" y="5399088"/>
            <a:ext cx="4287837" cy="665162"/>
          </a:xfrm>
          <a:prstGeom prst="rect">
            <a:avLst/>
          </a:prstGeom>
          <a:noFill/>
          <a:ln w="9525">
            <a:noFill/>
            <a:miter lim="800000"/>
            <a:headEnd/>
            <a:tailEnd/>
          </a:ln>
        </p:spPr>
        <p:txBody>
          <a:bodyPr wrap="none">
            <a:spAutoFit/>
          </a:bodyPr>
          <a:lstStyle/>
          <a:p>
            <a:pPr lvl="1" defTabSz="914400">
              <a:lnSpc>
                <a:spcPct val="80000"/>
              </a:lnSpc>
              <a:spcAft>
                <a:spcPts val="1000"/>
              </a:spcAft>
              <a:buClr>
                <a:schemeClr val="tx1"/>
              </a:buClr>
              <a:buSzPct val="100000"/>
              <a:buFont typeface="Arial" charset="0"/>
              <a:buNone/>
            </a:pPr>
            <a:r>
              <a:rPr lang="en-US">
                <a:latin typeface="Calibri" pitchFamily="34" charset="0"/>
              </a:rPr>
              <a:t>SERC InTeGrate Workshop Participants </a:t>
            </a:r>
          </a:p>
          <a:p>
            <a:pPr lvl="1" defTabSz="914400">
              <a:lnSpc>
                <a:spcPct val="80000"/>
              </a:lnSpc>
              <a:spcAft>
                <a:spcPts val="1000"/>
              </a:spcAft>
              <a:buClr>
                <a:schemeClr val="tx1"/>
              </a:buClr>
              <a:buSzPct val="100000"/>
              <a:buFont typeface="Arial" charset="0"/>
              <a:buNone/>
            </a:pPr>
            <a:r>
              <a:rPr lang="en-US">
                <a:latin typeface="Calibri" pitchFamily="34" charset="0"/>
              </a:rPr>
              <a:t>Florida Atlantic University, May 2014</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p:nvPr>
        </p:nvSpPr>
        <p:spPr bwMode="auto"/>
        <p:txBody>
          <a:bodyPr wrap="square" numCol="1" anchorCtr="0" compatLnSpc="1">
            <a:prstTxWarp prst="textNoShape">
              <a:avLst/>
            </a:prstTxWarp>
          </a:bodyPr>
          <a:lstStyle/>
          <a:p>
            <a:pPr eaLnBrk="1" hangingPunct="1"/>
            <a:r>
              <a:rPr lang="en-US" cap="none" smtClean="0">
                <a:ln>
                  <a:noFill/>
                </a:ln>
              </a:rPr>
              <a:t>GEOSCIENCE ROLES – </a:t>
            </a:r>
            <a:br>
              <a:rPr lang="en-US" cap="none" smtClean="0">
                <a:ln>
                  <a:noFill/>
                </a:ln>
              </a:rPr>
            </a:br>
            <a:r>
              <a:rPr lang="en-US" cap="none" smtClean="0">
                <a:ln>
                  <a:noFill/>
                </a:ln>
              </a:rPr>
              <a:t>Communications and public outreach</a:t>
            </a:r>
          </a:p>
        </p:txBody>
      </p:sp>
      <p:sp>
        <p:nvSpPr>
          <p:cNvPr id="3" name="Content Placeholder 2"/>
          <p:cNvSpPr>
            <a:spLocks noGrp="1"/>
          </p:cNvSpPr>
          <p:nvPr>
            <p:ph idx="1"/>
          </p:nvPr>
        </p:nvSpPr>
        <p:spPr>
          <a:xfrm>
            <a:off x="700088" y="2032000"/>
            <a:ext cx="9510712" cy="4111625"/>
          </a:xfrm>
        </p:spPr>
        <p:txBody>
          <a:bodyPr>
            <a:normAutofit/>
          </a:bodyPr>
          <a:lstStyle/>
          <a:p>
            <a:pPr marL="0" indent="0" eaLnBrk="1" hangingPunct="1">
              <a:lnSpc>
                <a:spcPct val="80000"/>
              </a:lnSpc>
              <a:buFont typeface="Arial" charset="0"/>
              <a:buNone/>
            </a:pPr>
            <a:endParaRPr lang="en-US" sz="500" smtClean="0"/>
          </a:p>
          <a:p>
            <a:pPr marL="0" indent="0" eaLnBrk="1" hangingPunct="1">
              <a:lnSpc>
                <a:spcPct val="80000"/>
              </a:lnSpc>
              <a:buFont typeface="Arial" charset="0"/>
              <a:buNone/>
            </a:pPr>
            <a:endParaRPr lang="en-US" sz="500" smtClean="0"/>
          </a:p>
          <a:p>
            <a:pPr marL="0" indent="0" eaLnBrk="1" hangingPunct="1">
              <a:lnSpc>
                <a:spcPct val="80000"/>
              </a:lnSpc>
              <a:buFont typeface="Arial" charset="0"/>
              <a:buNone/>
            </a:pPr>
            <a:endParaRPr lang="en-US" sz="600" smtClean="0"/>
          </a:p>
          <a:p>
            <a:pPr marL="0" indent="0" eaLnBrk="1" hangingPunct="1">
              <a:lnSpc>
                <a:spcPct val="80000"/>
              </a:lnSpc>
              <a:buFont typeface="Arial" charset="0"/>
              <a:buNone/>
            </a:pPr>
            <a:r>
              <a:rPr lang="en-US" sz="2400" smtClean="0"/>
              <a:t>How to deploy and use information in civil society and in a financial and legal world?</a:t>
            </a:r>
            <a:r>
              <a:rPr lang="en-US" sz="2000" smtClean="0"/>
              <a:t> </a:t>
            </a:r>
          </a:p>
          <a:p>
            <a:pPr lvl="1" eaLnBrk="1" hangingPunct="1">
              <a:lnSpc>
                <a:spcPct val="80000"/>
              </a:lnSpc>
            </a:pPr>
            <a:r>
              <a:rPr lang="en-US" sz="1800" smtClean="0"/>
              <a:t>Interacting with insurance, banking/finance, commerce, industry, </a:t>
            </a:r>
            <a:br>
              <a:rPr lang="en-US" sz="1800" smtClean="0"/>
            </a:br>
            <a:r>
              <a:rPr lang="en-US" sz="1800" smtClean="0"/>
              <a:t>emergency management, service delivery</a:t>
            </a:r>
          </a:p>
          <a:p>
            <a:pPr lvl="1" eaLnBrk="1" hangingPunct="1">
              <a:lnSpc>
                <a:spcPct val="80000"/>
              </a:lnSpc>
            </a:pPr>
            <a:r>
              <a:rPr lang="en-US" sz="1800" smtClean="0"/>
              <a:t>Participating in the ethics of information and expectation management</a:t>
            </a:r>
          </a:p>
          <a:p>
            <a:pPr marL="1143000" lvl="2" indent="-228600" eaLnBrk="1" hangingPunct="1">
              <a:lnSpc>
                <a:spcPct val="80000"/>
              </a:lnSpc>
            </a:pPr>
            <a:r>
              <a:rPr lang="en-US" sz="1800" smtClean="0"/>
              <a:t>Professional settings:</a:t>
            </a:r>
          </a:p>
          <a:p>
            <a:pPr marL="1600200" lvl="3" indent="-228600" eaLnBrk="1" hangingPunct="1">
              <a:lnSpc>
                <a:spcPct val="80000"/>
              </a:lnSpc>
            </a:pPr>
            <a:r>
              <a:rPr lang="en-US" sz="1600" smtClean="0"/>
              <a:t>What needs to change? What would change? </a:t>
            </a:r>
          </a:p>
          <a:p>
            <a:pPr marL="1143000" lvl="2" indent="-228600" eaLnBrk="1" hangingPunct="1">
              <a:lnSpc>
                <a:spcPct val="80000"/>
              </a:lnSpc>
            </a:pPr>
            <a:r>
              <a:rPr lang="en-US" sz="1800" smtClean="0"/>
              <a:t>Public messaging</a:t>
            </a:r>
          </a:p>
          <a:p>
            <a:pPr marL="1600200" lvl="3" indent="-228600" eaLnBrk="1" hangingPunct="1">
              <a:lnSpc>
                <a:spcPct val="80000"/>
              </a:lnSpc>
            </a:pPr>
            <a:r>
              <a:rPr lang="en-US" sz="1600" smtClean="0"/>
              <a:t>What mediums? </a:t>
            </a:r>
          </a:p>
          <a:p>
            <a:pPr marL="1600200" lvl="3" indent="-228600" eaLnBrk="1" hangingPunct="1">
              <a:lnSpc>
                <a:spcPct val="80000"/>
              </a:lnSpc>
            </a:pPr>
            <a:r>
              <a:rPr lang="en-US" sz="1600" smtClean="0"/>
              <a:t>What messages?</a:t>
            </a:r>
          </a:p>
          <a:p>
            <a:pPr marL="1600200" lvl="3" indent="-228600" eaLnBrk="1" hangingPunct="1">
              <a:lnSpc>
                <a:spcPct val="80000"/>
              </a:lnSpc>
            </a:pPr>
            <a:r>
              <a:rPr lang="en-US" sz="1600" smtClean="0"/>
              <a:t>How to prepare the public? What to tell the public? </a:t>
            </a:r>
          </a:p>
          <a:p>
            <a:pPr marL="1600200" lvl="3" indent="-228600" eaLnBrk="1" hangingPunct="1">
              <a:lnSpc>
                <a:spcPct val="80000"/>
              </a:lnSpc>
            </a:pPr>
            <a:r>
              <a:rPr lang="en-US" sz="1600" smtClean="0"/>
              <a:t>How to convince people toward action and readiness?</a:t>
            </a:r>
          </a:p>
          <a:p>
            <a:pPr marL="0" indent="0" eaLnBrk="1" hangingPunct="1">
              <a:lnSpc>
                <a:spcPct val="80000"/>
              </a:lnSpc>
            </a:pPr>
            <a:endParaRPr lang="en-US" sz="500" smtClean="0"/>
          </a:p>
          <a:p>
            <a:pPr marL="0" indent="0" eaLnBrk="1" hangingPunct="1">
              <a:lnSpc>
                <a:spcPct val="80000"/>
              </a:lnSpc>
            </a:pPr>
            <a:endParaRPr lang="en-US" sz="500" smtClean="0"/>
          </a:p>
          <a:p>
            <a:pPr marL="0" indent="0" eaLnBrk="1" hangingPunct="1">
              <a:lnSpc>
                <a:spcPct val="80000"/>
              </a:lnSpc>
            </a:pPr>
            <a:endParaRPr lang="en-US" sz="500" smtClean="0"/>
          </a:p>
        </p:txBody>
      </p:sp>
      <p:pic>
        <p:nvPicPr>
          <p:cNvPr id="35843" name="Picture 6" descr="Rob and Will's Map"/>
          <p:cNvPicPr>
            <a:picLocks noChangeAspect="1" noChangeArrowheads="1"/>
          </p:cNvPicPr>
          <p:nvPr/>
        </p:nvPicPr>
        <p:blipFill>
          <a:blip r:embed="rId2"/>
          <a:srcRect/>
          <a:stretch>
            <a:fillRect/>
          </a:stretch>
        </p:blipFill>
        <p:spPr bwMode="auto">
          <a:xfrm>
            <a:off x="7450138" y="3963988"/>
            <a:ext cx="2760662" cy="1951037"/>
          </a:xfrm>
          <a:prstGeom prst="rect">
            <a:avLst/>
          </a:prstGeom>
          <a:noFill/>
          <a:ln w="9525">
            <a:solidFill>
              <a:schemeClr val="bg1"/>
            </a:solidFill>
            <a:miter lim="800000"/>
            <a:headEnd/>
            <a:tailEnd/>
          </a:ln>
        </p:spPr>
      </p:pic>
      <p:sp>
        <p:nvSpPr>
          <p:cNvPr id="35844" name="TextBox 3"/>
          <p:cNvSpPr txBox="1">
            <a:spLocks noChangeArrowheads="1"/>
          </p:cNvSpPr>
          <p:nvPr/>
        </p:nvSpPr>
        <p:spPr bwMode="auto">
          <a:xfrm>
            <a:off x="7450138" y="5915025"/>
            <a:ext cx="2760662" cy="457200"/>
          </a:xfrm>
          <a:prstGeom prst="rect">
            <a:avLst/>
          </a:prstGeom>
          <a:noFill/>
          <a:ln w="9525">
            <a:noFill/>
            <a:miter lim="800000"/>
            <a:headEnd/>
            <a:tailEnd/>
          </a:ln>
        </p:spPr>
        <p:txBody>
          <a:bodyPr>
            <a:spAutoFit/>
          </a:bodyPr>
          <a:lstStyle/>
          <a:p>
            <a:r>
              <a:rPr lang="en-US" sz="1200"/>
              <a:t>Image by W. Ries and R. Langridge, GNS Science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t>COMING FULL CIRCLE</a:t>
            </a:r>
            <a:endParaRPr lang="en-US" dirty="0"/>
          </a:p>
        </p:txBody>
      </p:sp>
      <p:pic>
        <p:nvPicPr>
          <p:cNvPr id="36866" name="Content Placeholder 4"/>
          <p:cNvPicPr>
            <a:picLocks noGrp="1" noChangeAspect="1"/>
          </p:cNvPicPr>
          <p:nvPr>
            <p:ph sz="half" idx="1"/>
          </p:nvPr>
        </p:nvPicPr>
        <p:blipFill>
          <a:blip r:embed="rId2"/>
          <a:srcRect/>
          <a:stretch>
            <a:fillRect/>
          </a:stretch>
        </p:blipFill>
        <p:spPr>
          <a:xfrm>
            <a:off x="914400" y="2178050"/>
            <a:ext cx="3867150" cy="2582863"/>
          </a:xfrm>
        </p:spPr>
      </p:pic>
      <p:sp>
        <p:nvSpPr>
          <p:cNvPr id="4" name="Content Placeholder 3"/>
          <p:cNvSpPr>
            <a:spLocks noGrp="1"/>
          </p:cNvSpPr>
          <p:nvPr>
            <p:ph sz="half" idx="2"/>
          </p:nvPr>
        </p:nvSpPr>
        <p:spPr>
          <a:xfrm>
            <a:off x="5715000" y="1600200"/>
            <a:ext cx="5562600" cy="5257800"/>
          </a:xfrm>
        </p:spPr>
        <p:txBody>
          <a:bodyPr/>
          <a:lstStyle/>
          <a:p>
            <a:pPr eaLnBrk="1" hangingPunct="1"/>
            <a:r>
              <a:rPr lang="en-US" sz="2100" smtClean="0"/>
              <a:t>Disasters are paradigm shifts in the way one views the world and one’s place in it.</a:t>
            </a:r>
          </a:p>
          <a:p>
            <a:pPr eaLnBrk="1" hangingPunct="1"/>
            <a:r>
              <a:rPr lang="en-US" sz="2100" smtClean="0"/>
              <a:t>While the landscape of one’s life may change, professional commitments to science and protection of well-being can yield meaningful and impactful outcomes.</a:t>
            </a:r>
          </a:p>
          <a:p>
            <a:pPr eaLnBrk="1" hangingPunct="1"/>
            <a:r>
              <a:rPr lang="en-US" sz="2100" smtClean="0"/>
              <a:t>Risk reduction and resilience is available to all.</a:t>
            </a:r>
          </a:p>
          <a:p>
            <a:pPr eaLnBrk="1" hangingPunct="1"/>
            <a:r>
              <a:rPr lang="en-US" sz="2100" smtClean="0"/>
              <a:t>The future is hopeful as global awareness and collaborative efforts grow.</a:t>
            </a:r>
          </a:p>
          <a:p>
            <a:pPr eaLnBrk="1" hangingPunct="1"/>
            <a:r>
              <a:rPr lang="en-US" sz="2100" smtClean="0"/>
              <a:t>Opportunities will abound for geoscientists to participate in building disaster risk reduction and resilience.</a:t>
            </a:r>
            <a:endParaRPr lang="en-US" smtClean="0"/>
          </a:p>
        </p:txBody>
      </p:sp>
      <p:sp>
        <p:nvSpPr>
          <p:cNvPr id="36868" name="TextBox 5"/>
          <p:cNvSpPr txBox="1">
            <a:spLocks noChangeArrowheads="1"/>
          </p:cNvSpPr>
          <p:nvPr/>
        </p:nvSpPr>
        <p:spPr bwMode="auto">
          <a:xfrm>
            <a:off x="914400" y="5029200"/>
            <a:ext cx="3867150" cy="738188"/>
          </a:xfrm>
          <a:prstGeom prst="rect">
            <a:avLst/>
          </a:prstGeom>
          <a:noFill/>
          <a:ln w="9525">
            <a:noFill/>
            <a:miter lim="800000"/>
            <a:headEnd/>
            <a:tailEnd/>
          </a:ln>
        </p:spPr>
        <p:txBody>
          <a:bodyPr>
            <a:spAutoFit/>
          </a:bodyPr>
          <a:lstStyle/>
          <a:p>
            <a:r>
              <a:rPr lang="en-US" sz="1400"/>
              <a:t>Minute of silence in remembrance of 22/2/2011 Christchurch Earthquake at GNS Science, Lower Hutt, New Zealand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325" y="685800"/>
            <a:ext cx="10131425" cy="4953000"/>
          </a:xfrm>
        </p:spPr>
        <p:txBody>
          <a:bodyPr wrap="square" numCol="1" anchorCtr="0" compatLnSpc="1">
            <a:prstTxWarp prst="textNoShape">
              <a:avLst/>
            </a:prstTxWarp>
          </a:bodyPr>
          <a:lstStyle/>
          <a:p>
            <a:pPr eaLnBrk="1" hangingPunct="1"/>
            <a:r>
              <a:rPr lang="en-US" sz="2900" b="1" smtClean="0">
                <a:ln>
                  <a:noFill/>
                </a:ln>
              </a:rPr>
              <a:t>ACKNOWLEDGEMENTS</a:t>
            </a:r>
            <a:br>
              <a:rPr lang="en-US" sz="2900" b="1" smtClean="0">
                <a:ln>
                  <a:noFill/>
                </a:ln>
              </a:rPr>
            </a:br>
            <a:r>
              <a:rPr lang="en-US" sz="2900" b="1" smtClean="0">
                <a:ln>
                  <a:noFill/>
                </a:ln>
              </a:rPr>
              <a:t/>
            </a:r>
            <a:br>
              <a:rPr lang="en-US" sz="2900" b="1" smtClean="0">
                <a:ln>
                  <a:noFill/>
                </a:ln>
              </a:rPr>
            </a:br>
            <a:r>
              <a:rPr lang="en-US" sz="2400" b="1" smtClean="0">
                <a:ln>
                  <a:noFill/>
                </a:ln>
              </a:rPr>
              <a:t>- </a:t>
            </a:r>
            <a:r>
              <a:rPr lang="en-US" sz="2400" smtClean="0">
                <a:ln>
                  <a:noFill/>
                </a:ln>
              </a:rPr>
              <a:t>Byron Callies, Mayo Clinic Division of Emergency Management</a:t>
            </a:r>
            <a:br>
              <a:rPr lang="en-US" sz="2400" smtClean="0">
                <a:ln>
                  <a:noFill/>
                </a:ln>
              </a:rPr>
            </a:br>
            <a:r>
              <a:rPr lang="en-US" sz="2400" smtClean="0">
                <a:ln>
                  <a:noFill/>
                </a:ln>
              </a:rPr>
              <a:t>- Ken Jones, City of Rochester Emergency Management</a:t>
            </a:r>
            <a:br>
              <a:rPr lang="en-US" sz="2400" smtClean="0">
                <a:ln>
                  <a:noFill/>
                </a:ln>
              </a:rPr>
            </a:br>
            <a:r>
              <a:rPr lang="en-US" sz="2400" smtClean="0">
                <a:ln>
                  <a:noFill/>
                </a:ln>
              </a:rPr>
              <a:t>- Heidi Kandathil, Cascadia Region Earthquake Workgroup (CREW) </a:t>
            </a:r>
            <a:br>
              <a:rPr lang="en-US" sz="2400" smtClean="0">
                <a:ln>
                  <a:noFill/>
                </a:ln>
              </a:rPr>
            </a:br>
            <a:r>
              <a:rPr lang="en-US" sz="2400" smtClean="0">
                <a:ln>
                  <a:noFill/>
                </a:ln>
              </a:rPr>
              <a:t>- Cathy Manduca, SERC InTeGrate Program, Carleton College </a:t>
            </a:r>
            <a:br>
              <a:rPr lang="en-US" sz="2400" smtClean="0">
                <a:ln>
                  <a:noFill/>
                </a:ln>
              </a:rPr>
            </a:br>
            <a:r>
              <a:rPr lang="en-US" sz="2400" smtClean="0">
                <a:ln>
                  <a:noFill/>
                </a:ln>
              </a:rPr>
              <a:t>- Bob Nellis, Mayo Clinic Department of Public Affairs </a:t>
            </a:r>
            <a:br>
              <a:rPr lang="en-US" sz="2400" smtClean="0">
                <a:ln>
                  <a:noFill/>
                </a:ln>
              </a:rPr>
            </a:br>
            <a:r>
              <a:rPr lang="en-US" sz="2400" smtClean="0">
                <a:ln>
                  <a:noFill/>
                </a:ln>
              </a:rPr>
              <a:t>- John Schelling, Washington State Emergency Management</a:t>
            </a:r>
            <a:br>
              <a:rPr lang="en-US" sz="2400" smtClean="0">
                <a:ln>
                  <a:noFill/>
                </a:ln>
              </a:rPr>
            </a:br>
            <a:r>
              <a:rPr lang="en-US" sz="2400" smtClean="0">
                <a:ln>
                  <a:noFill/>
                </a:ln>
              </a:rPr>
              <a:t>- John Vidale, Pacific Northwest Seismic Network (PNSN)</a:t>
            </a:r>
          </a:p>
        </p:txBody>
      </p:sp>
      <p:sp>
        <p:nvSpPr>
          <p:cNvPr id="3" name="Text Placeholder 2"/>
          <p:cNvSpPr>
            <a:spLocks noGrp="1"/>
          </p:cNvSpPr>
          <p:nvPr>
            <p:ph type="body" idx="1"/>
          </p:nvPr>
        </p:nvSpPr>
        <p:spPr>
          <a:xfrm flipV="1">
            <a:off x="685800" y="5791200"/>
            <a:ext cx="10131425" cy="46038"/>
          </a:xfrm>
        </p:spPr>
        <p:txBody>
          <a:bodyPr>
            <a:normAutofit fontScale="25000" lnSpcReduction="20000"/>
          </a:bodyPr>
          <a:lstStyle/>
          <a:p>
            <a:pPr eaLnBrk="1" hangingPunct="1">
              <a:defRPr/>
            </a:pP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t>References</a:t>
            </a:r>
            <a:endParaRPr lang="en-US" dirty="0"/>
          </a:p>
        </p:txBody>
      </p:sp>
      <p:sp>
        <p:nvSpPr>
          <p:cNvPr id="39938" name="Content Placeholder 2"/>
          <p:cNvSpPr>
            <a:spLocks noGrp="1"/>
          </p:cNvSpPr>
          <p:nvPr>
            <p:ph idx="1"/>
          </p:nvPr>
        </p:nvSpPr>
        <p:spPr/>
        <p:txBody>
          <a:bodyPr/>
          <a:lstStyle/>
          <a:p>
            <a:pPr eaLnBrk="1" hangingPunct="1"/>
            <a:endParaRPr lang="en-US" smtClean="0"/>
          </a:p>
          <a:p>
            <a:pPr eaLnBrk="1" hangingPunct="1"/>
            <a:r>
              <a:rPr lang="en-US" smtClean="0"/>
              <a:t>2014, Gowan, M. Developing student literacy on risk, resilience and strategies for living with disaster uncertainty (teaching activity): </a:t>
            </a:r>
            <a:r>
              <a:rPr lang="en-US" i="1" smtClean="0"/>
              <a:t>Teaching about Risk and Resilience: Sea Level Rise, Flooding, and Earthquakes</a:t>
            </a:r>
            <a:r>
              <a:rPr lang="en-US" smtClean="0"/>
              <a:t>, SERC InTeGrate Workshop, Florida Atlantic University, Boca Raton, FL, May 2014</a:t>
            </a:r>
          </a:p>
          <a:p>
            <a:pPr eaLnBrk="1" hangingPunct="1"/>
            <a:r>
              <a:rPr lang="en-US" smtClean="0"/>
              <a:t>2014, Gowan, M. Disaster Resilience 2015-2025: what will it look like in Cascadia? (Case Study): </a:t>
            </a:r>
            <a:r>
              <a:rPr lang="en-US" i="1" smtClean="0"/>
              <a:t>Teaching about Risk and Resilience: Sea Level Rise, Flooding, and Earthquakes</a:t>
            </a:r>
            <a:r>
              <a:rPr lang="en-US" smtClean="0"/>
              <a:t>, SERC InTeGrate Workshop, Florida Atlantic University, Boca Raton, FL, May 2014</a:t>
            </a:r>
          </a:p>
          <a:p>
            <a:pPr eaLnBrk="1" hangingPunct="1"/>
            <a:r>
              <a:rPr lang="en-US" smtClean="0"/>
              <a:t>2014, Gowan, ME, Kirk, RC, and Sloan, JA, Building Resiliency: a cross-sectional study examining relationships among health-related quality of life, well-being, and disaster preparedness.  </a:t>
            </a:r>
            <a:r>
              <a:rPr lang="en-US" i="1" smtClean="0"/>
              <a:t>Health and Quality of Life Outcomes</a:t>
            </a:r>
            <a:r>
              <a:rPr lang="en-US" smtClean="0"/>
              <a:t>, 2014 Jun 9;12:85 </a:t>
            </a:r>
            <a:r>
              <a:rPr lang="en-US" smtClean="0">
                <a:hlinkClick r:id="rId2"/>
              </a:rPr>
              <a:t>www.hqlo.com/content/12/1/85</a:t>
            </a:r>
            <a:r>
              <a:rPr lang="en-US" smtClean="0"/>
              <a:t> </a:t>
            </a:r>
          </a:p>
          <a:p>
            <a:pPr eaLnBrk="1" hangingPunct="1"/>
            <a:r>
              <a:rPr lang="en-US" smtClean="0"/>
              <a:t>2014, Gowan, ME, Kirk, RC, and Sloan, JA, Integrative Disaster Resilience: bringing well-being to disaster prevention and self-management of risk and uncertainty: </a:t>
            </a:r>
            <a:r>
              <a:rPr lang="en-US" i="1" smtClean="0"/>
              <a:t>Proceedings of the GRF/International Conference on Disaster &amp; Risk Management, Davos, Switzerland</a:t>
            </a:r>
            <a:r>
              <a:rPr lang="en-US" smtClean="0"/>
              <a:t>, August 2014 </a:t>
            </a:r>
          </a:p>
          <a:p>
            <a:pPr eaLnBrk="1" hangingPunct="1"/>
            <a:endParaRPr lang="en-US"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1"/>
          <p:cNvSpPr>
            <a:spLocks noChangeArrowheads="1"/>
          </p:cNvSpPr>
          <p:nvPr/>
        </p:nvSpPr>
        <p:spPr bwMode="auto">
          <a:xfrm>
            <a:off x="838200" y="1143000"/>
            <a:ext cx="2362200" cy="1554163"/>
          </a:xfrm>
          <a:prstGeom prst="rect">
            <a:avLst/>
          </a:prstGeom>
          <a:noFill/>
          <a:ln w="9525">
            <a:noFill/>
            <a:miter lim="800000"/>
            <a:headEnd/>
            <a:tailEnd/>
          </a:ln>
        </p:spPr>
        <p:txBody>
          <a:bodyPr>
            <a:spAutoFit/>
          </a:bodyPr>
          <a:lstStyle/>
          <a:p>
            <a:r>
              <a:rPr lang="en-US" sz="3200"/>
              <a:t>Thank you.</a:t>
            </a:r>
          </a:p>
          <a:p>
            <a:endParaRPr lang="en-US" sz="3200"/>
          </a:p>
          <a:p>
            <a:r>
              <a:rPr lang="en-US" sz="3200"/>
              <a:t>Questions?</a:t>
            </a:r>
          </a:p>
        </p:txBody>
      </p:sp>
      <p:pic>
        <p:nvPicPr>
          <p:cNvPr id="40962" name="Picture 2"/>
          <p:cNvPicPr>
            <a:picLocks noChangeAspect="1"/>
          </p:cNvPicPr>
          <p:nvPr/>
        </p:nvPicPr>
        <p:blipFill>
          <a:blip r:embed="rId2"/>
          <a:srcRect/>
          <a:stretch>
            <a:fillRect/>
          </a:stretch>
        </p:blipFill>
        <p:spPr bwMode="auto">
          <a:xfrm>
            <a:off x="4475163" y="1136650"/>
            <a:ext cx="6111875" cy="4564063"/>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DCelestialV0">
  <a:themeElements>
    <a:clrScheme name="Celestia-Verified3-R1b">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Verified3-R1b">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 xmlns:thm15="http://schemas.microsoft.com/office/thememl/2012/main" name="HDCelestialV0" id="{C7E75C57-533A-4640-AF3C-318908F4E608}" vid="{79BA232A-261D-43B7-8AA8-078050F0DB97}"/>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HDCelestialV0</Template>
  <TotalTime>802</TotalTime>
  <Words>1749</Words>
  <Application>Microsoft Office PowerPoint</Application>
  <PresentationFormat>Custom</PresentationFormat>
  <Paragraphs>167</Paragraphs>
  <Slides>20</Slides>
  <Notes>2</Notes>
  <HiddenSlides>0</HiddenSlides>
  <MMClips>0</MMClips>
  <ScaleCrop>false</ScaleCrop>
  <HeadingPairs>
    <vt:vector size="6" baseType="variant">
      <vt:variant>
        <vt:lpstr>Fonts Used</vt:lpstr>
      </vt:variant>
      <vt:variant>
        <vt:i4>3</vt:i4>
      </vt:variant>
      <vt:variant>
        <vt:lpstr>Design Template</vt:lpstr>
      </vt:variant>
      <vt:variant>
        <vt:i4>16</vt:i4>
      </vt:variant>
      <vt:variant>
        <vt:lpstr>Slide Titles</vt:lpstr>
      </vt:variant>
      <vt:variant>
        <vt:i4>20</vt:i4>
      </vt:variant>
    </vt:vector>
  </HeadingPairs>
  <TitlesOfParts>
    <vt:vector size="39" baseType="lpstr">
      <vt:lpstr>Arial</vt:lpstr>
      <vt:lpstr>Calibri Light</vt:lpstr>
      <vt:lpstr>Calibri</vt:lpstr>
      <vt:lpstr>HDCelestialV0</vt:lpstr>
      <vt:lpstr>HDCelestialV0</vt:lpstr>
      <vt:lpstr>HDCelestialV0</vt:lpstr>
      <vt:lpstr>HDCelestialV0</vt:lpstr>
      <vt:lpstr>HDCelestialV0</vt:lpstr>
      <vt:lpstr>HDCelestialV0</vt:lpstr>
      <vt:lpstr>HDCelestialV0</vt:lpstr>
      <vt:lpstr>HDCelestialV0</vt:lpstr>
      <vt:lpstr>HDCelestialV0</vt:lpstr>
      <vt:lpstr>HDCelestialV0</vt:lpstr>
      <vt:lpstr>HDCelestialV0</vt:lpstr>
      <vt:lpstr>HDCelestialV0</vt:lpstr>
      <vt:lpstr>HDCelestialV0</vt:lpstr>
      <vt:lpstr>HDCelestialV0</vt:lpstr>
      <vt:lpstr>HDCelestialV0</vt:lpstr>
      <vt:lpstr>HDCelestialV0</vt:lpstr>
      <vt:lpstr>PARADIGM SHIFTS IN GLOBAL   DISASTER POLICY 2015-2025: A Changing Landscape for the Geosciences and Human Well-Being </vt:lpstr>
      <vt:lpstr>In the last 10 years we have moved away from viewing disaster as an event, and now see it as a rather long process.  From the pressure of an increasing number of devastating events… a rapidly evolving understanding of risk has emerged… including financial and economic consequences.    Yet we are still behind the curve…   We must revitalize science and bring it back to the center of  disaster risk reduction.</vt:lpstr>
      <vt:lpstr>A NON-LINEAR PATHWAY:  Towards Disaster Risk Reduction (DRR)</vt:lpstr>
      <vt:lpstr>More things are happening to you That you never thought before  Would happen  To you.</vt:lpstr>
      <vt:lpstr>Upcoming:  3rd World Conference on Disaster Risk Reduction</vt:lpstr>
      <vt:lpstr>AN EVOLVING DRR: Towards Disaster Risk Reduction  and Resilience (D3R)</vt:lpstr>
      <vt:lpstr>  Science here is taken to include natural, social, economic, engineering, health and behaviour sciences as they pertain to disasters and disaster risk and to include the collection, assessment and communications of  evidence on policy and practice.  “Disasters are taken to include those associated with natural and technological hazards and their interface with shocks associated with human conflict and economic and financial crises.”</vt:lpstr>
      <vt:lpstr> It is vital that research becomes more directly actionable, coupled with more effective ways of providing evidence-based advice to support disaster policy and practice.   “We call upon governments and other stakeholders …  to support the implementation of an Action Agenda for an  international science advisory mechanism for disaster risk reduction to strengthen resilience.”</vt:lpstr>
      <vt:lpstr>What Resilience Is, and Isn’t</vt:lpstr>
      <vt:lpstr>"RESILIENCE IS FOR LIFE"</vt:lpstr>
      <vt:lpstr>"RESILIENCE CANNOT BE RESTORATION"</vt:lpstr>
      <vt:lpstr>"RESILIENCE IS NOT AN ANTONYM FOR VULNERABILITY,  OR A SUBSTITUTE FOR DISASTER RISK REDUCTION"</vt:lpstr>
      <vt:lpstr>"RESILIENCE IS FOR PRACTICE"</vt:lpstr>
      <vt:lpstr>GEOSCIENCE ROLES – Foundational  and applied science</vt:lpstr>
      <vt:lpstr>GEOSCIENCE ROLES –  Transforming research and education</vt:lpstr>
      <vt:lpstr>GEOSCIENCE ROLES –  Communications and public outreach</vt:lpstr>
      <vt:lpstr>COMING FULL CIRCLE</vt:lpstr>
      <vt:lpstr>ACKNOWLEDGEMENTS  - Byron Callies, Mayo Clinic Division of Emergency Management - Ken Jones, City of Rochester Emergency Management - Heidi Kandathil, Cascadia Region Earthquake Workgroup (CREW)  - Cathy Manduca, SERC InTeGrate Program, Carleton College  - Bob Nellis, Mayo Clinic Department of Public Affairs  - John Schelling, Washington State Emergency Management - John Vidale, Pacific Northwest Seismic Network (PNSN)</vt:lpstr>
      <vt:lpstr>REFERENCES</vt:lpstr>
      <vt:lpstr>Slide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Monica Gowan</dc:creator>
  <cp:lastModifiedBy>m003500</cp:lastModifiedBy>
  <cp:revision>193</cp:revision>
  <dcterms:created xsi:type="dcterms:W3CDTF">2014-10-17T22:43:55Z</dcterms:created>
  <dcterms:modified xsi:type="dcterms:W3CDTF">2014-10-29T22:11:37Z</dcterms:modified>
</cp:coreProperties>
</file>