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258" r:id="rId2"/>
    <p:sldId id="264" r:id="rId3"/>
    <p:sldId id="292" r:id="rId4"/>
    <p:sldId id="293" r:id="rId5"/>
    <p:sldId id="340" r:id="rId6"/>
    <p:sldId id="285" r:id="rId7"/>
    <p:sldId id="301" r:id="rId8"/>
    <p:sldId id="339" r:id="rId9"/>
    <p:sldId id="341" r:id="rId10"/>
    <p:sldId id="342" r:id="rId11"/>
    <p:sldId id="343" r:id="rId12"/>
    <p:sldId id="344" r:id="rId13"/>
    <p:sldId id="300" r:id="rId14"/>
    <p:sldId id="345" r:id="rId15"/>
    <p:sldId id="338" r:id="rId16"/>
    <p:sldId id="329" r:id="rId17"/>
    <p:sldId id="30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0" autoAdjust="0"/>
    <p:restoredTop sz="88633" autoAdjust="0"/>
  </p:normalViewPr>
  <p:slideViewPr>
    <p:cSldViewPr>
      <p:cViewPr>
        <p:scale>
          <a:sx n="80" d="100"/>
          <a:sy n="80" d="100"/>
        </p:scale>
        <p:origin x="-1692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2FBCE9-3FE5-447A-B07F-A6B24DC71496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E4E88C-02BC-424D-90D3-B79DD26C67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128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4E88C-02BC-424D-90D3-B79DD26C678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4815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4E88C-02BC-424D-90D3-B79DD26C678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30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E4E88C-02BC-424D-90D3-B79DD26C678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904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1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801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75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754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26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3018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249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666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2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8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843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DB493-784D-4D40-8EE2-7257C660F1E8}" type="datetimeFigureOut">
              <a:rPr lang="en-US" smtClean="0"/>
              <a:pPr/>
              <a:t>10/21/2014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4D3E3-CA8B-484B-A7D5-0886751683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363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Stephanie\Pictures\Field Photos\Mount Polley Photos\DSC0169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7640"/>
            <a:ext cx="2286000" cy="594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43798" y="4117538"/>
            <a:ext cx="36031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>
                <a:solidFill>
                  <a:srgbClr val="FFC000"/>
                </a:solidFill>
              </a:rPr>
              <a:t>Stephanie Wafforn</a:t>
            </a:r>
          </a:p>
          <a:p>
            <a:pPr algn="ctr"/>
            <a:r>
              <a:rPr lang="en-US" sz="2600" dirty="0" smtClean="0">
                <a:solidFill>
                  <a:srgbClr val="FFC000"/>
                </a:solidFill>
              </a:rPr>
              <a:t>October 21, 2014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196876"/>
            <a:ext cx="914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Structural Analysis of the Mount Polley Porphyry Cu-Au Deposit: 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600" dirty="0" smtClean="0"/>
              <a:t>Restoration of </a:t>
            </a:r>
            <a:r>
              <a:rPr lang="en-US" sz="3600" dirty="0"/>
              <a:t>Post-Mineral Deformation using Ore Body Geometry</a:t>
            </a:r>
            <a:endParaRPr lang="en-US" sz="3600" dirty="0">
              <a:effectLst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36070"/>
            <a:ext cx="1982109" cy="625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59895"/>
            <a:ext cx="3096307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311" y="52821"/>
            <a:ext cx="1326289" cy="937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375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Mount Polley Deposit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3852406" cy="304800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 smtClean="0"/>
              <a:t>Located in the accreted island arc Quesnel Terrane in the Canadian Cordillera</a:t>
            </a:r>
          </a:p>
          <a:p>
            <a:r>
              <a:rPr lang="en-US" sz="3100" dirty="0" smtClean="0"/>
              <a:t>Silica-</a:t>
            </a:r>
            <a:r>
              <a:rPr lang="en-US" sz="3100" dirty="0" err="1" smtClean="0"/>
              <a:t>undersaturated</a:t>
            </a:r>
            <a:r>
              <a:rPr lang="en-US" sz="3100" dirty="0" smtClean="0"/>
              <a:t> alkalic porphyry Cu-Au deposit</a:t>
            </a:r>
          </a:p>
          <a:p>
            <a:r>
              <a:rPr lang="en-US" sz="3100" dirty="0" smtClean="0"/>
              <a:t>Breccia hosted, multiple ore zones </a:t>
            </a:r>
          </a:p>
          <a:p>
            <a:endParaRPr lang="en-US" sz="30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18089"/>
            <a:ext cx="4495800" cy="55653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67600" y="6519446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Tosdal et al., 2008</a:t>
            </a:r>
            <a:endParaRPr lang="en-US" sz="1600" dirty="0"/>
          </a:p>
        </p:txBody>
      </p:sp>
      <p:pic>
        <p:nvPicPr>
          <p:cNvPr id="1026" name="Picture 2" descr="http://www.imperialmetals.com/i/photogallery/MountPolleyOps/Mount_Polley_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10000"/>
            <a:ext cx="38862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266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257925" y="381000"/>
            <a:ext cx="2581275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Geology of the Nicola Group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2200" y="2057400"/>
            <a:ext cx="2819400" cy="4572000"/>
          </a:xfrm>
        </p:spPr>
        <p:txBody>
          <a:bodyPr>
            <a:noAutofit/>
          </a:bodyPr>
          <a:lstStyle/>
          <a:p>
            <a:r>
              <a:rPr lang="en-US" sz="2600" dirty="0"/>
              <a:t>5.0 – 6.5 km </a:t>
            </a:r>
            <a:r>
              <a:rPr lang="en-US" sz="2600" dirty="0" smtClean="0"/>
              <a:t> </a:t>
            </a:r>
            <a:r>
              <a:rPr lang="en-US" sz="2600" dirty="0"/>
              <a:t>sequence of Carian-</a:t>
            </a:r>
            <a:r>
              <a:rPr lang="en-US" sz="2600" dirty="0" err="1"/>
              <a:t>Norian</a:t>
            </a:r>
            <a:r>
              <a:rPr lang="en-US" sz="2600" dirty="0"/>
              <a:t> </a:t>
            </a:r>
            <a:r>
              <a:rPr lang="en-US" sz="2600" dirty="0" smtClean="0"/>
              <a:t>submarine </a:t>
            </a:r>
            <a:r>
              <a:rPr lang="en-US" sz="2600" dirty="0"/>
              <a:t>alkali </a:t>
            </a:r>
            <a:r>
              <a:rPr lang="en-US" sz="2600" dirty="0" smtClean="0"/>
              <a:t>basalts and limestone lenses </a:t>
            </a:r>
          </a:p>
          <a:p>
            <a:r>
              <a:rPr lang="en-US" sz="2600" dirty="0" smtClean="0"/>
              <a:t>Open syncline plunging NW 30°</a:t>
            </a:r>
          </a:p>
          <a:p>
            <a:r>
              <a:rPr lang="en-US" sz="2600" dirty="0" smtClean="0"/>
              <a:t>Thrust faults</a:t>
            </a:r>
            <a:endParaRPr lang="en-US" sz="26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5953125" cy="6605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248400" y="6273225"/>
            <a:ext cx="27060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/>
              <a:t>Modified from Geoscience BC </a:t>
            </a:r>
            <a:endParaRPr lang="en-US" sz="1600" dirty="0" smtClean="0"/>
          </a:p>
          <a:p>
            <a:pPr algn="r"/>
            <a:r>
              <a:rPr lang="en-US" sz="1600" dirty="0" smtClean="0"/>
              <a:t>Map 2007-1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5015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381000"/>
            <a:ext cx="31242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Mount Polley Geology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53"/>
            <a:ext cx="5029200" cy="680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81200"/>
            <a:ext cx="3494314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352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800" y="381000"/>
            <a:ext cx="3124200" cy="1143000"/>
          </a:xfrm>
        </p:spPr>
        <p:txBody>
          <a:bodyPr>
            <a:noAutofit/>
          </a:bodyPr>
          <a:lstStyle/>
          <a:p>
            <a:r>
              <a:rPr lang="en-US" sz="4000" dirty="0" smtClean="0"/>
              <a:t>Mount Polley Geology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853"/>
            <a:ext cx="5029200" cy="6802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981200"/>
            <a:ext cx="3494314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14400" y="1981200"/>
            <a:ext cx="7620000" cy="3124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3"/>
          <p:cNvSpPr>
            <a:spLocks noGrp="1"/>
          </p:cNvSpPr>
          <p:nvPr>
            <p:ph sz="half" idx="4294967295"/>
          </p:nvPr>
        </p:nvSpPr>
        <p:spPr>
          <a:xfrm>
            <a:off x="914400" y="2068512"/>
            <a:ext cx="7620000" cy="395128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Motivation: </a:t>
            </a:r>
            <a:r>
              <a:rPr lang="en-US" dirty="0" smtClean="0"/>
              <a:t>Understand the nature of post-mineral deformation at Mount Polley by integrating new field mapping and the use of ore body geometry as a strain marker to resolve the relative sequence of faulting, folding, and tilting.</a:t>
            </a:r>
          </a:p>
        </p:txBody>
      </p:sp>
    </p:spTree>
    <p:extLst>
      <p:ext uri="{BB962C8B-B14F-4D97-AF65-F5344CB8AC3E}">
        <p14:creationId xmlns:p14="http://schemas.microsoft.com/office/powerpoint/2010/main" val="137274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4343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Methods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4800600" cy="24384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Bench mapping and float mapping</a:t>
            </a:r>
          </a:p>
          <a:p>
            <a:r>
              <a:rPr lang="en-US" sz="2400" dirty="0" smtClean="0"/>
              <a:t>Constructed cross sections using drill core data to evaluate ore body geometry</a:t>
            </a:r>
          </a:p>
          <a:p>
            <a:r>
              <a:rPr lang="en-US" sz="2400" dirty="0" smtClean="0"/>
              <a:t>3 new apatite fission track ages</a:t>
            </a:r>
            <a:endParaRPr lang="en-US" sz="2400" dirty="0"/>
          </a:p>
          <a:p>
            <a:endParaRPr lang="en-US" sz="2400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6201"/>
            <a:ext cx="2583846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571504"/>
            <a:ext cx="2374432" cy="2576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765" y="3657600"/>
            <a:ext cx="3013074" cy="2629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Stephanie\Pictures\Mount Polley Field Work\2011\DSC0163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04800"/>
            <a:ext cx="3810000" cy="2857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2705595" y="4572000"/>
            <a:ext cx="494805" cy="304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410200" y="4571999"/>
            <a:ext cx="494805" cy="30480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8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50292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Age Relationships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077200" cy="32004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Unconformity overlying the Northeast Zone</a:t>
            </a:r>
          </a:p>
          <a:p>
            <a:r>
              <a:rPr lang="en-US" sz="2800" dirty="0" smtClean="0"/>
              <a:t>Quartz </a:t>
            </a:r>
            <a:r>
              <a:rPr lang="en-US" sz="2800" dirty="0" err="1"/>
              <a:t>latite</a:t>
            </a:r>
            <a:r>
              <a:rPr lang="en-US" sz="2800" dirty="0"/>
              <a:t> ignimbrite interbedded with the conglomerate dated at 196.7 ± 1.3 Ma (Logan et </a:t>
            </a:r>
            <a:r>
              <a:rPr lang="en-US" sz="2800" dirty="0" smtClean="0"/>
              <a:t>al. 2007) 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76600"/>
            <a:ext cx="8458200" cy="3047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95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Age Relationships Cont.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62000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Central Zone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5572125"/>
            <a:ext cx="4040188" cy="1163638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Reverse faults are older than strike-slip faults</a:t>
            </a:r>
          </a:p>
          <a:p>
            <a:r>
              <a:rPr lang="en-US" dirty="0" err="1" smtClean="0"/>
              <a:t>Augite</a:t>
            </a:r>
            <a:r>
              <a:rPr lang="en-US" dirty="0" smtClean="0"/>
              <a:t> porphyry dikes are youngest dikes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62000"/>
            <a:ext cx="4041775" cy="639762"/>
          </a:xfrm>
        </p:spPr>
        <p:txBody>
          <a:bodyPr/>
          <a:lstStyle/>
          <a:p>
            <a:pPr algn="ctr"/>
            <a:r>
              <a:rPr lang="en-US" dirty="0" smtClean="0"/>
              <a:t>Northeast Zone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79932" y="5546395"/>
            <a:ext cx="3730668" cy="1401763"/>
          </a:xfrm>
        </p:spPr>
        <p:txBody>
          <a:bodyPr>
            <a:normAutofit/>
          </a:bodyPr>
          <a:lstStyle/>
          <a:p>
            <a:r>
              <a:rPr lang="en-US" sz="2000" dirty="0" err="1" smtClean="0"/>
              <a:t>Augite</a:t>
            </a:r>
            <a:r>
              <a:rPr lang="en-US" sz="2000" dirty="0" smtClean="0"/>
              <a:t> porphyry dikes are cut by normal faults </a:t>
            </a:r>
          </a:p>
          <a:p>
            <a:endParaRPr lang="en-US" sz="20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3958768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32" y="1371600"/>
            <a:ext cx="3730668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359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Faulting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31838"/>
            <a:ext cx="4040188" cy="639762"/>
          </a:xfrm>
        </p:spPr>
        <p:txBody>
          <a:bodyPr/>
          <a:lstStyle/>
          <a:p>
            <a:pPr algn="ctr"/>
            <a:r>
              <a:rPr lang="en-US" dirty="0" smtClean="0"/>
              <a:t>Polley Fault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31838"/>
            <a:ext cx="4041775" cy="639762"/>
          </a:xfrm>
        </p:spPr>
        <p:txBody>
          <a:bodyPr/>
          <a:lstStyle/>
          <a:p>
            <a:pPr algn="ctr"/>
            <a:r>
              <a:rPr lang="en-US" dirty="0" smtClean="0"/>
              <a:t>East Cariboo Fault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82712"/>
            <a:ext cx="4041775" cy="1893888"/>
          </a:xfrm>
        </p:spPr>
        <p:txBody>
          <a:bodyPr>
            <a:normAutofit/>
          </a:bodyPr>
          <a:lstStyle/>
          <a:p>
            <a:r>
              <a:rPr lang="en-US" sz="2300" dirty="0" smtClean="0"/>
              <a:t>Parallel to the Polley Fault</a:t>
            </a:r>
          </a:p>
          <a:p>
            <a:r>
              <a:rPr lang="en-US" sz="2300" dirty="0" smtClean="0"/>
              <a:t>Unknown magnitude of slip</a:t>
            </a:r>
            <a:endParaRPr lang="en-US" sz="23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336676"/>
            <a:ext cx="4267200" cy="1701800"/>
          </a:xfrm>
        </p:spPr>
        <p:txBody>
          <a:bodyPr>
            <a:normAutofit/>
          </a:bodyPr>
          <a:lstStyle/>
          <a:p>
            <a:r>
              <a:rPr lang="en-US" sz="2300" dirty="0" smtClean="0"/>
              <a:t>Reverse Fault</a:t>
            </a:r>
          </a:p>
          <a:p>
            <a:r>
              <a:rPr lang="en-US" sz="2300" dirty="0" smtClean="0"/>
              <a:t>Minimum 500m dip slip separation</a:t>
            </a:r>
          </a:p>
          <a:p>
            <a:endParaRPr lang="en-US" sz="2300" dirty="0" smtClean="0"/>
          </a:p>
        </p:txBody>
      </p:sp>
      <p:pic>
        <p:nvPicPr>
          <p:cNvPr id="10" name="Picture 2" descr="C:\Users\Stephanie\Pictures\Mount Polley Field Work\2012\DSC022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648200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514600"/>
            <a:ext cx="2478974" cy="3323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Users\Stephanie\Pictures\Mount Polley Field Work\2012\East Cariboo fault plane + AP dik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955" y="4666013"/>
            <a:ext cx="2766208" cy="207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1" y="2634858"/>
            <a:ext cx="2590799" cy="3156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799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Faulting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20" y="3124200"/>
            <a:ext cx="8782480" cy="3425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3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2057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/>
              <a:t>North Springer Fault</a:t>
            </a:r>
          </a:p>
          <a:p>
            <a:r>
              <a:rPr lang="en-US" sz="2400" dirty="0" smtClean="0"/>
              <a:t>230°/80° NW</a:t>
            </a:r>
          </a:p>
          <a:p>
            <a:r>
              <a:rPr lang="en-US" sz="2400" dirty="0" smtClean="0"/>
              <a:t>slickenlines trend </a:t>
            </a:r>
            <a:r>
              <a:rPr lang="en-US" sz="2400" dirty="0"/>
              <a:t>and </a:t>
            </a:r>
            <a:r>
              <a:rPr lang="en-US" sz="2400" dirty="0" smtClean="0"/>
              <a:t>plunge 235°→</a:t>
            </a:r>
            <a:r>
              <a:rPr lang="en-US" sz="2400" dirty="0"/>
              <a:t>5</a:t>
            </a:r>
            <a:r>
              <a:rPr lang="en-US" sz="2400" dirty="0" smtClean="0"/>
              <a:t>°</a:t>
            </a:r>
          </a:p>
          <a:p>
            <a:r>
              <a:rPr lang="en-US" sz="2400" dirty="0" smtClean="0"/>
              <a:t>Sinistral displacement of 180 m ± 20 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7391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5181600" cy="1143000"/>
          </a:xfrm>
        </p:spPr>
        <p:txBody>
          <a:bodyPr/>
          <a:lstStyle/>
          <a:p>
            <a:r>
              <a:rPr lang="en-US" dirty="0" smtClean="0"/>
              <a:t>Faulting</a:t>
            </a:r>
            <a:endParaRPr lang="en-US" dirty="0"/>
          </a:p>
        </p:txBody>
      </p:sp>
      <p:pic>
        <p:nvPicPr>
          <p:cNvPr id="4" name="Picture 2" descr="C:\Users\Stephanie\Pictures\Mount Polley Field Work\2011\Green Gian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228600"/>
            <a:ext cx="32766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819400"/>
            <a:ext cx="3619156" cy="3740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256059"/>
            <a:ext cx="2895600" cy="3449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5257800" cy="2286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000" b="1" dirty="0" smtClean="0"/>
              <a:t>Green Giant Fault</a:t>
            </a:r>
            <a:endParaRPr lang="en-US" sz="4000" dirty="0" smtClean="0"/>
          </a:p>
          <a:p>
            <a:r>
              <a:rPr lang="en-US" dirty="0" smtClean="0"/>
              <a:t>&lt;1 m wide fault zone containing pink and green fault gouge</a:t>
            </a:r>
          </a:p>
          <a:p>
            <a:r>
              <a:rPr lang="en-US" dirty="0" smtClean="0"/>
              <a:t>Albite </a:t>
            </a:r>
            <a:r>
              <a:rPr lang="en-US" dirty="0"/>
              <a:t>+ </a:t>
            </a:r>
            <a:r>
              <a:rPr lang="en-US" dirty="0" err="1"/>
              <a:t>actinolite</a:t>
            </a:r>
            <a:r>
              <a:rPr lang="en-US" dirty="0"/>
              <a:t> alteration found at surface in Leak Zone (1100m) and at depth in Wight Pit (650m - 400m)</a:t>
            </a:r>
          </a:p>
          <a:p>
            <a:r>
              <a:rPr lang="en-US" dirty="0" smtClean="0"/>
              <a:t>Dip-slip separation - 450 m to </a:t>
            </a:r>
            <a:r>
              <a:rPr lang="en-US" dirty="0"/>
              <a:t>700 </a:t>
            </a:r>
            <a:r>
              <a:rPr lang="en-US" dirty="0" smtClean="0"/>
              <a:t>m</a:t>
            </a:r>
            <a:endParaRPr lang="en-US" dirty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543819" y="6553200"/>
            <a:ext cx="14106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600" dirty="0" smtClean="0"/>
              <a:t>Jackson (2008)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021388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Folding and Tilting</a:t>
            </a:r>
            <a:endParaRPr lang="en-US" dirty="0"/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35" y="990600"/>
            <a:ext cx="538516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5638800" y="990600"/>
            <a:ext cx="3429000" cy="54864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2200" b="1" dirty="0" smtClean="0"/>
              <a:t>Folding</a:t>
            </a:r>
          </a:p>
          <a:p>
            <a:r>
              <a:rPr lang="en-US" sz="2200" dirty="0" smtClean="0"/>
              <a:t>Regional open syncline plunging to the NW </a:t>
            </a:r>
          </a:p>
          <a:p>
            <a:r>
              <a:rPr lang="en-US" sz="2200" dirty="0" smtClean="0"/>
              <a:t>Folding occurred following deposition of the conglomerates and </a:t>
            </a:r>
            <a:r>
              <a:rPr lang="en-US" sz="2200" dirty="0" err="1" smtClean="0"/>
              <a:t>augite</a:t>
            </a:r>
            <a:r>
              <a:rPr lang="en-US" sz="2200" dirty="0" smtClean="0"/>
              <a:t> porphyry dikes</a:t>
            </a:r>
          </a:p>
          <a:p>
            <a:pPr marL="0" indent="0">
              <a:buNone/>
            </a:pPr>
            <a:endParaRPr lang="en-US" sz="2200" b="1" dirty="0"/>
          </a:p>
          <a:p>
            <a:pPr marL="0" indent="0">
              <a:buNone/>
            </a:pPr>
            <a:r>
              <a:rPr lang="en-US" sz="2200" b="1" dirty="0" smtClean="0"/>
              <a:t>   Tilting</a:t>
            </a:r>
          </a:p>
          <a:p>
            <a:r>
              <a:rPr lang="en-US" sz="2200" dirty="0" smtClean="0"/>
              <a:t>Conglomerate beds are tilted 30-35° NW</a:t>
            </a:r>
          </a:p>
          <a:p>
            <a:r>
              <a:rPr lang="en-US" sz="2200" dirty="0" smtClean="0"/>
              <a:t>Timing of the tilting is unknown </a:t>
            </a:r>
          </a:p>
          <a:p>
            <a:pPr lvl="1"/>
            <a:r>
              <a:rPr lang="en-US" sz="1800" dirty="0" smtClean="0"/>
              <a:t>Maybe related to reverse faulting and folding or to normal faulting?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2411853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Apatite Fission Track Ages</a:t>
            </a:r>
            <a:endParaRPr lang="en-US" sz="40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Indicates slow </a:t>
            </a:r>
            <a:r>
              <a:rPr lang="en-US" sz="2200" dirty="0"/>
              <a:t>cooling during the Paleocene to </a:t>
            </a:r>
            <a:r>
              <a:rPr lang="en-US" sz="2200" dirty="0" smtClean="0"/>
              <a:t>Eocene </a:t>
            </a:r>
          </a:p>
          <a:p>
            <a:r>
              <a:rPr lang="en-US" sz="2200" dirty="0" smtClean="0"/>
              <a:t>Short fission tracks indicative of time spent in the partial annealing zone  </a:t>
            </a:r>
            <a:endParaRPr lang="en-US" sz="2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645578"/>
              </p:ext>
            </p:extLst>
          </p:nvPr>
        </p:nvGraphicFramePr>
        <p:xfrm>
          <a:off x="457200" y="3124200"/>
          <a:ext cx="8305801" cy="1554480"/>
        </p:xfrm>
        <a:graphic>
          <a:graphicData uri="http://schemas.openxmlformats.org/drawingml/2006/table">
            <a:tbl>
              <a:tblPr firstRow="1" firstCol="1" bandRow="1"/>
              <a:tblGrid>
                <a:gridCol w="1249757"/>
                <a:gridCol w="1315534"/>
                <a:gridCol w="896955"/>
                <a:gridCol w="896955"/>
                <a:gridCol w="962731"/>
                <a:gridCol w="1462368"/>
                <a:gridCol w="1521501"/>
              </a:tblGrid>
              <a:tr h="62491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Sample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Location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Easting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Northing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Elevation (m)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FT Age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(Ma±1σ)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Mean Track Length (µm±1σ)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WB-07-240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Quarry Zone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592240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5826217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65.8 +</a:t>
                      </a: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12.1 -10.2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13.16 ± 1.83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WB-05-212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Wight Pit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592448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5825389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59.1 </a:t>
                      </a: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+11.23 -9.45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13.44 ± 2.09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985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SE-09-81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Southeast Zone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593489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582113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900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45.9 </a:t>
                      </a:r>
                      <a:r>
                        <a:rPr lang="en-US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+40.3 -21.5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14.38 ± 1.49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863" marR="6586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57200" y="34750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91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219200"/>
            <a:ext cx="25146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Central Zone Restoration</a:t>
            </a:r>
            <a:endParaRPr lang="en-US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0731"/>
            <a:ext cx="6019800" cy="6645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122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620000" cy="1143000"/>
          </a:xfrm>
        </p:spPr>
        <p:txBody>
          <a:bodyPr/>
          <a:lstStyle/>
          <a:p>
            <a:r>
              <a:rPr lang="en-US" sz="4000" dirty="0" smtClean="0"/>
              <a:t>Northeast Zone Restoration</a:t>
            </a:r>
            <a:endParaRPr lang="en-US" sz="4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4343400" cy="4161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1371600"/>
            <a:ext cx="4359471" cy="423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78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07" y="152400"/>
            <a:ext cx="8621993" cy="6627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0" y="3886200"/>
            <a:ext cx="31242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Summary of Structural Events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1064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Regional Implications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05800" cy="2438400"/>
          </a:xfrm>
        </p:spPr>
        <p:txBody>
          <a:bodyPr>
            <a:noAutofit/>
          </a:bodyPr>
          <a:lstStyle/>
          <a:p>
            <a:r>
              <a:rPr lang="en-US" sz="2200" dirty="0" smtClean="0"/>
              <a:t>Emergence of the island arc offshore of the North American continent</a:t>
            </a:r>
          </a:p>
          <a:p>
            <a:r>
              <a:rPr lang="en-US" sz="2200" dirty="0" smtClean="0"/>
              <a:t>Accretion in the Middle Jurassic </a:t>
            </a:r>
          </a:p>
          <a:p>
            <a:r>
              <a:rPr lang="en-US" sz="2200" dirty="0" smtClean="0"/>
              <a:t>Relatively non-deforming in the hinterland of the </a:t>
            </a:r>
            <a:r>
              <a:rPr lang="en-US" sz="2200" dirty="0" err="1" smtClean="0"/>
              <a:t>orogenic</a:t>
            </a:r>
            <a:r>
              <a:rPr lang="en-US" sz="2200" dirty="0" smtClean="0"/>
              <a:t> fold and thrust belt</a:t>
            </a:r>
          </a:p>
          <a:p>
            <a:r>
              <a:rPr lang="en-US" sz="2200" dirty="0" smtClean="0"/>
              <a:t>Extension and exhumation in the Paleocene to Eocene</a:t>
            </a:r>
            <a:endParaRPr lang="en-US" sz="22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429000"/>
            <a:ext cx="8229138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4681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9842</TotalTime>
  <Words>490</Words>
  <Application>Microsoft Office PowerPoint</Application>
  <PresentationFormat>On-screen Show (4:3)</PresentationFormat>
  <Paragraphs>100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Mount Polley Deposit</vt:lpstr>
      <vt:lpstr>Geology of the Nicola Group</vt:lpstr>
      <vt:lpstr>Mount Polley Geology</vt:lpstr>
      <vt:lpstr>Mount Polley Geology</vt:lpstr>
      <vt:lpstr>Methods</vt:lpstr>
      <vt:lpstr>Age Relationships</vt:lpstr>
      <vt:lpstr>Age Relationships Cont.</vt:lpstr>
      <vt:lpstr>Faulting</vt:lpstr>
      <vt:lpstr>Faulting</vt:lpstr>
      <vt:lpstr>Faulting</vt:lpstr>
      <vt:lpstr>Folding and Tilting</vt:lpstr>
      <vt:lpstr>Apatite Fission Track Ages</vt:lpstr>
      <vt:lpstr>Central Zone Restoration</vt:lpstr>
      <vt:lpstr>Northeast Zone Restoration</vt:lpstr>
      <vt:lpstr>Summary of Structural Events</vt:lpstr>
      <vt:lpstr>Regional Implications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</dc:creator>
  <cp:lastModifiedBy>Stephanie</cp:lastModifiedBy>
  <cp:revision>187</cp:revision>
  <dcterms:created xsi:type="dcterms:W3CDTF">2013-06-19T19:23:51Z</dcterms:created>
  <dcterms:modified xsi:type="dcterms:W3CDTF">2014-10-21T19:29:25Z</dcterms:modified>
</cp:coreProperties>
</file>